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1" r:id="rId4"/>
  </p:sldMasterIdLst>
  <p:notesMasterIdLst>
    <p:notesMasterId r:id="rId24"/>
  </p:notesMasterIdLst>
  <p:handoutMasterIdLst>
    <p:handoutMasterId r:id="rId25"/>
  </p:handoutMasterIdLst>
  <p:sldIdLst>
    <p:sldId id="271" r:id="rId5"/>
    <p:sldId id="565" r:id="rId6"/>
    <p:sldId id="439" r:id="rId7"/>
    <p:sldId id="569" r:id="rId8"/>
    <p:sldId id="570" r:id="rId9"/>
    <p:sldId id="567" r:id="rId10"/>
    <p:sldId id="566" r:id="rId11"/>
    <p:sldId id="572" r:id="rId12"/>
    <p:sldId id="573" r:id="rId13"/>
    <p:sldId id="290" r:id="rId14"/>
    <p:sldId id="574" r:id="rId15"/>
    <p:sldId id="267" r:id="rId16"/>
    <p:sldId id="292" r:id="rId17"/>
    <p:sldId id="294" r:id="rId18"/>
    <p:sldId id="295" r:id="rId19"/>
    <p:sldId id="291" r:id="rId20"/>
    <p:sldId id="269" r:id="rId21"/>
    <p:sldId id="270" r:id="rId22"/>
    <p:sldId id="575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65"/>
    <a:srgbClr val="D1B0DB"/>
    <a:srgbClr val="F4F5F5"/>
    <a:srgbClr val="DA291C"/>
    <a:srgbClr val="E8D7DB"/>
    <a:srgbClr val="CACED0"/>
    <a:srgbClr val="959CA0"/>
    <a:srgbClr val="606B71"/>
    <a:srgbClr val="000000"/>
    <a:srgbClr val="2B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1B014-A4DA-4DD5-8306-76CEA962C1B4}" v="2937" dt="2019-06-12T11:41:2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3163" autoAdjust="0"/>
  </p:normalViewPr>
  <p:slideViewPr>
    <p:cSldViewPr snapToGrid="0">
      <p:cViewPr>
        <p:scale>
          <a:sx n="75" d="100"/>
          <a:sy n="75" d="100"/>
        </p:scale>
        <p:origin x="1511" y="6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62" d="100"/>
          <a:sy n="62" d="100"/>
        </p:scale>
        <p:origin x="312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, Cedric" userId="69bdf702-4b30-44c1-a2f3-1451ae80c1b4" providerId="ADAL" clId="{ED43FFA1-EB65-4CC5-B990-18AE4002D357}"/>
    <pc:docChg chg="custSel addSld modSld sldOrd">
      <pc:chgData name="Collin, Cedric" userId="69bdf702-4b30-44c1-a2f3-1451ae80c1b4" providerId="ADAL" clId="{ED43FFA1-EB65-4CC5-B990-18AE4002D357}" dt="2019-06-12T11:41:26.866" v="171" actId="1076"/>
      <pc:docMkLst>
        <pc:docMk/>
      </pc:docMkLst>
      <pc:sldChg chg="modSp">
        <pc:chgData name="Collin, Cedric" userId="69bdf702-4b30-44c1-a2f3-1451ae80c1b4" providerId="ADAL" clId="{ED43FFA1-EB65-4CC5-B990-18AE4002D357}" dt="2019-06-12T11:27:00.572" v="87" actId="20577"/>
        <pc:sldMkLst>
          <pc:docMk/>
          <pc:sldMk cId="1068592785" sldId="267"/>
        </pc:sldMkLst>
        <pc:spChg chg="mod">
          <ac:chgData name="Collin, Cedric" userId="69bdf702-4b30-44c1-a2f3-1451ae80c1b4" providerId="ADAL" clId="{ED43FFA1-EB65-4CC5-B990-18AE4002D357}" dt="2019-06-12T11:27:00.572" v="87" actId="20577"/>
          <ac:spMkLst>
            <pc:docMk/>
            <pc:sldMk cId="1068592785" sldId="267"/>
            <ac:spMk id="77" creationId="{00000000-0000-0000-0000-000000000000}"/>
          </ac:spMkLst>
        </pc:spChg>
      </pc:sldChg>
      <pc:sldChg chg="modSp">
        <pc:chgData name="Collin, Cedric" userId="69bdf702-4b30-44c1-a2f3-1451ae80c1b4" providerId="ADAL" clId="{ED43FFA1-EB65-4CC5-B990-18AE4002D357}" dt="2019-06-12T11:23:31.929" v="84" actId="20577"/>
        <pc:sldMkLst>
          <pc:docMk/>
          <pc:sldMk cId="214799765" sldId="290"/>
        </pc:sldMkLst>
        <pc:spChg chg="mod">
          <ac:chgData name="Collin, Cedric" userId="69bdf702-4b30-44c1-a2f3-1451ae80c1b4" providerId="ADAL" clId="{ED43FFA1-EB65-4CC5-B990-18AE4002D357}" dt="2019-06-12T11:21:29.725" v="45" actId="20577"/>
          <ac:spMkLst>
            <pc:docMk/>
            <pc:sldMk cId="214799765" sldId="290"/>
            <ac:spMk id="3" creationId="{00000000-0000-0000-0000-000000000000}"/>
          </ac:spMkLst>
        </pc:spChg>
        <pc:spChg chg="mod">
          <ac:chgData name="Collin, Cedric" userId="69bdf702-4b30-44c1-a2f3-1451ae80c1b4" providerId="ADAL" clId="{ED43FFA1-EB65-4CC5-B990-18AE4002D357}" dt="2019-06-12T11:23:31.929" v="84" actId="20577"/>
          <ac:spMkLst>
            <pc:docMk/>
            <pc:sldMk cId="214799765" sldId="290"/>
            <ac:spMk id="31" creationId="{2D5C41AA-B4E2-41FE-B65A-104EAC3F7CBF}"/>
          </ac:spMkLst>
        </pc:spChg>
      </pc:sldChg>
      <pc:sldChg chg="addSp delSp modSp">
        <pc:chgData name="Collin, Cedric" userId="69bdf702-4b30-44c1-a2f3-1451ae80c1b4" providerId="ADAL" clId="{ED43FFA1-EB65-4CC5-B990-18AE4002D357}" dt="2019-06-12T11:33:37.727" v="111" actId="167"/>
        <pc:sldMkLst>
          <pc:docMk/>
          <pc:sldMk cId="2998979882" sldId="292"/>
        </pc:sldMkLst>
        <pc:spChg chg="del">
          <ac:chgData name="Collin, Cedric" userId="69bdf702-4b30-44c1-a2f3-1451ae80c1b4" providerId="ADAL" clId="{ED43FFA1-EB65-4CC5-B990-18AE4002D357}" dt="2019-06-12T11:33:02.520" v="100"/>
          <ac:spMkLst>
            <pc:docMk/>
            <pc:sldMk cId="2998979882" sldId="292"/>
            <ac:spMk id="39" creationId="{4E473DE7-E39A-4663-AF67-BE62599B07C7}"/>
          </ac:spMkLst>
        </pc:spChg>
        <pc:spChg chg="del">
          <ac:chgData name="Collin, Cedric" userId="69bdf702-4b30-44c1-a2f3-1451ae80c1b4" providerId="ADAL" clId="{ED43FFA1-EB65-4CC5-B990-18AE4002D357}" dt="2019-06-12T11:30:10.683" v="92" actId="478"/>
          <ac:spMkLst>
            <pc:docMk/>
            <pc:sldMk cId="2998979882" sldId="292"/>
            <ac:spMk id="40" creationId="{197D22E3-7FC2-4A05-BF27-06FF46EB8B9B}"/>
          </ac:spMkLst>
        </pc:spChg>
        <pc:spChg chg="del">
          <ac:chgData name="Collin, Cedric" userId="69bdf702-4b30-44c1-a2f3-1451ae80c1b4" providerId="ADAL" clId="{ED43FFA1-EB65-4CC5-B990-18AE4002D357}" dt="2019-06-12T11:33:05.352" v="101" actId="478"/>
          <ac:spMkLst>
            <pc:docMk/>
            <pc:sldMk cId="2998979882" sldId="292"/>
            <ac:spMk id="41" creationId="{859851EA-F943-4B52-9242-460F2584432B}"/>
          </ac:spMkLst>
        </pc:spChg>
        <pc:spChg chg="del">
          <ac:chgData name="Collin, Cedric" userId="69bdf702-4b30-44c1-a2f3-1451ae80c1b4" providerId="ADAL" clId="{ED43FFA1-EB65-4CC5-B990-18AE4002D357}" dt="2019-06-12T11:30:08.425" v="91"/>
          <ac:spMkLst>
            <pc:docMk/>
            <pc:sldMk cId="2998979882" sldId="292"/>
            <ac:spMk id="44" creationId="{25A43546-324F-4969-ADAB-17AAFEA0E08F}"/>
          </ac:spMkLst>
        </pc:spChg>
        <pc:spChg chg="del">
          <ac:chgData name="Collin, Cedric" userId="69bdf702-4b30-44c1-a2f3-1451ae80c1b4" providerId="ADAL" clId="{ED43FFA1-EB65-4CC5-B990-18AE4002D357}" dt="2019-06-12T11:30:03.447" v="89" actId="478"/>
          <ac:spMkLst>
            <pc:docMk/>
            <pc:sldMk cId="2998979882" sldId="292"/>
            <ac:spMk id="48" creationId="{2DF841DE-6F89-4536-B44E-39153276DEDC}"/>
          </ac:spMkLst>
        </pc:spChg>
        <pc:spChg chg="del">
          <ac:chgData name="Collin, Cedric" userId="69bdf702-4b30-44c1-a2f3-1451ae80c1b4" providerId="ADAL" clId="{ED43FFA1-EB65-4CC5-B990-18AE4002D357}" dt="2019-06-12T11:30:01.862" v="88"/>
          <ac:spMkLst>
            <pc:docMk/>
            <pc:sldMk cId="2998979882" sldId="292"/>
            <ac:spMk id="49" creationId="{AAD34288-6E42-4B49-B560-2ED8F12C49AC}"/>
          </ac:spMkLst>
        </pc:spChg>
        <pc:spChg chg="ord">
          <ac:chgData name="Collin, Cedric" userId="69bdf702-4b30-44c1-a2f3-1451ae80c1b4" providerId="ADAL" clId="{ED43FFA1-EB65-4CC5-B990-18AE4002D357}" dt="2019-06-12T11:33:34.367" v="110" actId="166"/>
          <ac:spMkLst>
            <pc:docMk/>
            <pc:sldMk cId="2998979882" sldId="292"/>
            <ac:spMk id="60" creationId="{E9293BEE-E163-4246-908D-6C430C43E5B2}"/>
          </ac:spMkLst>
        </pc:spChg>
        <pc:spChg chg="ord">
          <ac:chgData name="Collin, Cedric" userId="69bdf702-4b30-44c1-a2f3-1451ae80c1b4" providerId="ADAL" clId="{ED43FFA1-EB65-4CC5-B990-18AE4002D357}" dt="2019-06-12T11:33:37.727" v="111" actId="167"/>
          <ac:spMkLst>
            <pc:docMk/>
            <pc:sldMk cId="2998979882" sldId="292"/>
            <ac:spMk id="84" creationId="{A2B10B94-1209-440C-8FCB-811BB554FF88}"/>
          </ac:spMkLst>
        </pc:spChg>
        <pc:spChg chg="add">
          <ac:chgData name="Collin, Cedric" userId="69bdf702-4b30-44c1-a2f3-1451ae80c1b4" providerId="ADAL" clId="{ED43FFA1-EB65-4CC5-B990-18AE4002D357}" dt="2019-06-12T11:30:04.457" v="90"/>
          <ac:spMkLst>
            <pc:docMk/>
            <pc:sldMk cId="2998979882" sldId="292"/>
            <ac:spMk id="88" creationId="{8EC210BA-8455-492C-AFEB-1AD5589EB306}"/>
          </ac:spMkLst>
        </pc:spChg>
        <pc:spChg chg="add ord">
          <ac:chgData name="Collin, Cedric" userId="69bdf702-4b30-44c1-a2f3-1451ae80c1b4" providerId="ADAL" clId="{ED43FFA1-EB65-4CC5-B990-18AE4002D357}" dt="2019-06-12T11:30:56.582" v="94" actId="167"/>
          <ac:spMkLst>
            <pc:docMk/>
            <pc:sldMk cId="2998979882" sldId="292"/>
            <ac:spMk id="89" creationId="{C9D87D5F-5FDD-46B0-BADC-A0573916D7A3}"/>
          </ac:spMkLst>
        </pc:spChg>
        <pc:spChg chg="add mod">
          <ac:chgData name="Collin, Cedric" userId="69bdf702-4b30-44c1-a2f3-1451ae80c1b4" providerId="ADAL" clId="{ED43FFA1-EB65-4CC5-B990-18AE4002D357}" dt="2019-06-12T11:33:19.311" v="109" actId="20577"/>
          <ac:spMkLst>
            <pc:docMk/>
            <pc:sldMk cId="2998979882" sldId="292"/>
            <ac:spMk id="90" creationId="{2BB38426-A3C7-46D9-AC3B-3F88135F7500}"/>
          </ac:spMkLst>
        </pc:spChg>
        <pc:cxnChg chg="add mod">
          <ac:chgData name="Collin, Cedric" userId="69bdf702-4b30-44c1-a2f3-1451ae80c1b4" providerId="ADAL" clId="{ED43FFA1-EB65-4CC5-B990-18AE4002D357}" dt="2019-06-12T11:32:17.732" v="99" actId="208"/>
          <ac:cxnSpMkLst>
            <pc:docMk/>
            <pc:sldMk cId="2998979882" sldId="292"/>
            <ac:cxnSpMk id="13" creationId="{71A7C72D-E6F9-46BC-B748-E09A49947ECA}"/>
          </ac:cxnSpMkLst>
        </pc:cxnChg>
        <pc:cxnChg chg="del">
          <ac:chgData name="Collin, Cedric" userId="69bdf702-4b30-44c1-a2f3-1451ae80c1b4" providerId="ADAL" clId="{ED43FFA1-EB65-4CC5-B990-18AE4002D357}" dt="2019-06-12T10:56:30.297" v="1" actId="478"/>
          <ac:cxnSpMkLst>
            <pc:docMk/>
            <pc:sldMk cId="2998979882" sldId="292"/>
            <ac:cxnSpMk id="57" creationId="{8E0EF77C-11E4-487B-B94B-7B20E7FF3C91}"/>
          </ac:cxnSpMkLst>
        </pc:cxnChg>
      </pc:sldChg>
      <pc:sldChg chg="addSp delSp modSp">
        <pc:chgData name="Collin, Cedric" userId="69bdf702-4b30-44c1-a2f3-1451ae80c1b4" providerId="ADAL" clId="{ED43FFA1-EB65-4CC5-B990-18AE4002D357}" dt="2019-06-12T11:39:09.688" v="156" actId="20577"/>
        <pc:sldMkLst>
          <pc:docMk/>
          <pc:sldMk cId="160428334" sldId="294"/>
        </pc:sldMkLst>
        <pc:spChg chg="add del ord">
          <ac:chgData name="Collin, Cedric" userId="69bdf702-4b30-44c1-a2f3-1451ae80c1b4" providerId="ADAL" clId="{ED43FFA1-EB65-4CC5-B990-18AE4002D357}" dt="2019-06-12T11:37:29.331" v="138" actId="167"/>
          <ac:spMkLst>
            <pc:docMk/>
            <pc:sldMk cId="160428334" sldId="294"/>
            <ac:spMk id="69" creationId="{140D1B8C-89F0-44A5-AF54-62B6555438ED}"/>
          </ac:spMkLst>
        </pc:spChg>
        <pc:spChg chg="mod">
          <ac:chgData name="Collin, Cedric" userId="69bdf702-4b30-44c1-a2f3-1451ae80c1b4" providerId="ADAL" clId="{ED43FFA1-EB65-4CC5-B990-18AE4002D357}" dt="2019-06-12T11:39:09.688" v="156" actId="20577"/>
          <ac:spMkLst>
            <pc:docMk/>
            <pc:sldMk cId="160428334" sldId="294"/>
            <ac:spMk id="89" creationId="{16CD1F7D-FD24-4AC0-A82B-0FD908F2D05C}"/>
          </ac:spMkLst>
        </pc:spChg>
        <pc:spChg chg="mod">
          <ac:chgData name="Collin, Cedric" userId="69bdf702-4b30-44c1-a2f3-1451ae80c1b4" providerId="ADAL" clId="{ED43FFA1-EB65-4CC5-B990-18AE4002D357}" dt="2019-06-12T11:37:43.785" v="147" actId="20577"/>
          <ac:spMkLst>
            <pc:docMk/>
            <pc:sldMk cId="160428334" sldId="294"/>
            <ac:spMk id="92" creationId="{6D4CCB93-7145-4251-8294-FD197D236B92}"/>
          </ac:spMkLst>
        </pc:spChg>
        <pc:spChg chg="mod">
          <ac:chgData name="Collin, Cedric" userId="69bdf702-4b30-44c1-a2f3-1451ae80c1b4" providerId="ADAL" clId="{ED43FFA1-EB65-4CC5-B990-18AE4002D357}" dt="2019-06-12T11:37:47.761" v="152" actId="20577"/>
          <ac:spMkLst>
            <pc:docMk/>
            <pc:sldMk cId="160428334" sldId="294"/>
            <ac:spMk id="93" creationId="{D8C0430D-586D-4592-87A4-EB69B9658F37}"/>
          </ac:spMkLst>
        </pc:spChg>
        <pc:spChg chg="add del mod ord">
          <ac:chgData name="Collin, Cedric" userId="69bdf702-4b30-44c1-a2f3-1451ae80c1b4" providerId="ADAL" clId="{ED43FFA1-EB65-4CC5-B990-18AE4002D357}" dt="2019-06-12T11:37:32.154" v="139"/>
          <ac:spMkLst>
            <pc:docMk/>
            <pc:sldMk cId="160428334" sldId="294"/>
            <ac:spMk id="97" creationId="{E5625A83-60AD-44B0-B744-DA21A41F9D18}"/>
          </ac:spMkLst>
        </pc:spChg>
        <pc:spChg chg="add del">
          <ac:chgData name="Collin, Cedric" userId="69bdf702-4b30-44c1-a2f3-1451ae80c1b4" providerId="ADAL" clId="{ED43FFA1-EB65-4CC5-B990-18AE4002D357}" dt="2019-06-12T11:36:53.268" v="128" actId="478"/>
          <ac:spMkLst>
            <pc:docMk/>
            <pc:sldMk cId="160428334" sldId="294"/>
            <ac:spMk id="98" creationId="{51AD58BB-AACF-4C72-9EB1-059FB6814B26}"/>
          </ac:spMkLst>
        </pc:spChg>
        <pc:spChg chg="add mod">
          <ac:chgData name="Collin, Cedric" userId="69bdf702-4b30-44c1-a2f3-1451ae80c1b4" providerId="ADAL" clId="{ED43FFA1-EB65-4CC5-B990-18AE4002D357}" dt="2019-06-12T11:37:37.248" v="141" actId="14100"/>
          <ac:spMkLst>
            <pc:docMk/>
            <pc:sldMk cId="160428334" sldId="294"/>
            <ac:spMk id="99" creationId="{F94D9C65-F52B-4F50-A735-3B8066D940A9}"/>
          </ac:spMkLst>
        </pc:spChg>
        <pc:spChg chg="ord">
          <ac:chgData name="Collin, Cedric" userId="69bdf702-4b30-44c1-a2f3-1451ae80c1b4" providerId="ADAL" clId="{ED43FFA1-EB65-4CC5-B990-18AE4002D357}" dt="2019-06-12T11:38:00.391" v="153" actId="166"/>
          <ac:spMkLst>
            <pc:docMk/>
            <pc:sldMk cId="160428334" sldId="294"/>
            <ac:spMk id="123" creationId="{5CA56882-AC19-4D90-9D6D-5E3B1FF8A65B}"/>
          </ac:spMkLst>
        </pc:spChg>
      </pc:sldChg>
      <pc:sldChg chg="modSp">
        <pc:chgData name="Collin, Cedric" userId="69bdf702-4b30-44c1-a2f3-1451ae80c1b4" providerId="ADAL" clId="{ED43FFA1-EB65-4CC5-B990-18AE4002D357}" dt="2019-06-12T11:13:11.597" v="41" actId="20577"/>
        <pc:sldMkLst>
          <pc:docMk/>
          <pc:sldMk cId="452335853" sldId="566"/>
        </pc:sldMkLst>
        <pc:spChg chg="mod">
          <ac:chgData name="Collin, Cedric" userId="69bdf702-4b30-44c1-a2f3-1451ae80c1b4" providerId="ADAL" clId="{ED43FFA1-EB65-4CC5-B990-18AE4002D357}" dt="2019-06-12T11:13:11.597" v="41" actId="20577"/>
          <ac:spMkLst>
            <pc:docMk/>
            <pc:sldMk cId="452335853" sldId="566"/>
            <ac:spMk id="5" creationId="{00000000-0000-0000-0000-000000000000}"/>
          </ac:spMkLst>
        </pc:spChg>
      </pc:sldChg>
      <pc:sldChg chg="addSp delSp modSp ord">
        <pc:chgData name="Collin, Cedric" userId="69bdf702-4b30-44c1-a2f3-1451ae80c1b4" providerId="ADAL" clId="{ED43FFA1-EB65-4CC5-B990-18AE4002D357}" dt="2019-06-12T11:19:04.548" v="42"/>
        <pc:sldMkLst>
          <pc:docMk/>
          <pc:sldMk cId="487793401" sldId="574"/>
        </pc:sldMkLst>
        <pc:spChg chg="add del">
          <ac:chgData name="Collin, Cedric" userId="69bdf702-4b30-44c1-a2f3-1451ae80c1b4" providerId="ADAL" clId="{ED43FFA1-EB65-4CC5-B990-18AE4002D357}" dt="2019-06-12T10:58:54.477" v="10"/>
          <ac:spMkLst>
            <pc:docMk/>
            <pc:sldMk cId="487793401" sldId="574"/>
            <ac:spMk id="2" creationId="{33256A53-7B90-4058-9B61-94F40E1B7771}"/>
          </ac:spMkLst>
        </pc:spChg>
        <pc:spChg chg="mod">
          <ac:chgData name="Collin, Cedric" userId="69bdf702-4b30-44c1-a2f3-1451ae80c1b4" providerId="ADAL" clId="{ED43FFA1-EB65-4CC5-B990-18AE4002D357}" dt="2019-06-12T10:58:26.030" v="4" actId="207"/>
          <ac:spMkLst>
            <pc:docMk/>
            <pc:sldMk cId="487793401" sldId="574"/>
            <ac:spMk id="29" creationId="{18316F55-D237-4534-A4B7-1E8C00683D30}"/>
          </ac:spMkLst>
        </pc:spChg>
        <pc:spChg chg="mod">
          <ac:chgData name="Collin, Cedric" userId="69bdf702-4b30-44c1-a2f3-1451ae80c1b4" providerId="ADAL" clId="{ED43FFA1-EB65-4CC5-B990-18AE4002D357}" dt="2019-06-12T10:58:32.334" v="5"/>
          <ac:spMkLst>
            <pc:docMk/>
            <pc:sldMk cId="487793401" sldId="574"/>
            <ac:spMk id="36" creationId="{5C72DA91-02A8-4D82-A415-0997E3FE5CD1}"/>
          </ac:spMkLst>
        </pc:spChg>
        <pc:spChg chg="mod">
          <ac:chgData name="Collin, Cedric" userId="69bdf702-4b30-44c1-a2f3-1451ae80c1b4" providerId="ADAL" clId="{ED43FFA1-EB65-4CC5-B990-18AE4002D357}" dt="2019-06-12T10:58:46.454" v="7"/>
          <ac:spMkLst>
            <pc:docMk/>
            <pc:sldMk cId="487793401" sldId="574"/>
            <ac:spMk id="45" creationId="{24A54FB8-DA01-46CE-9DE9-1995AA09C75D}"/>
          </ac:spMkLst>
        </pc:spChg>
        <pc:spChg chg="mod">
          <ac:chgData name="Collin, Cedric" userId="69bdf702-4b30-44c1-a2f3-1451ae80c1b4" providerId="ADAL" clId="{ED43FFA1-EB65-4CC5-B990-18AE4002D357}" dt="2019-06-12T10:58:57.162" v="11"/>
          <ac:spMkLst>
            <pc:docMk/>
            <pc:sldMk cId="487793401" sldId="574"/>
            <ac:spMk id="46" creationId="{AFDC34C7-6087-457B-8F2E-6499D237CD4B}"/>
          </ac:spMkLst>
        </pc:spChg>
        <pc:spChg chg="mod">
          <ac:chgData name="Collin, Cedric" userId="69bdf702-4b30-44c1-a2f3-1451ae80c1b4" providerId="ADAL" clId="{ED43FFA1-EB65-4CC5-B990-18AE4002D357}" dt="2019-06-12T10:59:06.049" v="14"/>
          <ac:spMkLst>
            <pc:docMk/>
            <pc:sldMk cId="487793401" sldId="574"/>
            <ac:spMk id="50" creationId="{EC924E82-EAFD-41A2-9A34-E0DA7202D3F1}"/>
          </ac:spMkLst>
        </pc:spChg>
        <pc:spChg chg="mod">
          <ac:chgData name="Collin, Cedric" userId="69bdf702-4b30-44c1-a2f3-1451ae80c1b4" providerId="ADAL" clId="{ED43FFA1-EB65-4CC5-B990-18AE4002D357}" dt="2019-06-12T10:59:01.786" v="12"/>
          <ac:spMkLst>
            <pc:docMk/>
            <pc:sldMk cId="487793401" sldId="574"/>
            <ac:spMk id="51" creationId="{FD601746-02A8-4F9B-93D3-2E46ED6DB99E}"/>
          </ac:spMkLst>
        </pc:spChg>
        <pc:spChg chg="mod">
          <ac:chgData name="Collin, Cedric" userId="69bdf702-4b30-44c1-a2f3-1451ae80c1b4" providerId="ADAL" clId="{ED43FFA1-EB65-4CC5-B990-18AE4002D357}" dt="2019-06-12T10:59:10.032" v="15"/>
          <ac:spMkLst>
            <pc:docMk/>
            <pc:sldMk cId="487793401" sldId="574"/>
            <ac:spMk id="55" creationId="{B6BC2D91-1D37-4100-9775-1DDE67F426FC}"/>
          </ac:spMkLst>
        </pc:spChg>
        <pc:spChg chg="ord">
          <ac:chgData name="Collin, Cedric" userId="69bdf702-4b30-44c1-a2f3-1451ae80c1b4" providerId="ADAL" clId="{ED43FFA1-EB65-4CC5-B990-18AE4002D357}" dt="2019-06-12T10:58:41.261" v="6" actId="167"/>
          <ac:spMkLst>
            <pc:docMk/>
            <pc:sldMk cId="487793401" sldId="574"/>
            <ac:spMk id="84" creationId="{97AF6DC3-FB6E-4F7C-945D-2386A21A608C}"/>
          </ac:spMkLst>
        </pc:spChg>
      </pc:sldChg>
      <pc:sldChg chg="addSp delSp modSp add">
        <pc:chgData name="Collin, Cedric" userId="69bdf702-4b30-44c1-a2f3-1451ae80c1b4" providerId="ADAL" clId="{ED43FFA1-EB65-4CC5-B990-18AE4002D357}" dt="2019-06-12T11:41:26.866" v="171" actId="1076"/>
        <pc:sldMkLst>
          <pc:docMk/>
          <pc:sldMk cId="1301124904" sldId="575"/>
        </pc:sldMkLst>
        <pc:spChg chg="del">
          <ac:chgData name="Collin, Cedric" userId="69bdf702-4b30-44c1-a2f3-1451ae80c1b4" providerId="ADAL" clId="{ED43FFA1-EB65-4CC5-B990-18AE4002D357}" dt="2019-06-12T11:41:11.154" v="158" actId="478"/>
          <ac:spMkLst>
            <pc:docMk/>
            <pc:sldMk cId="1301124904" sldId="575"/>
            <ac:spMk id="3" creationId="{00000000-0000-0000-0000-000000000000}"/>
          </ac:spMkLst>
        </pc:spChg>
        <pc:spChg chg="mod">
          <ac:chgData name="Collin, Cedric" userId="69bdf702-4b30-44c1-a2f3-1451ae80c1b4" providerId="ADAL" clId="{ED43FFA1-EB65-4CC5-B990-18AE4002D357}" dt="2019-06-12T11:41:26.866" v="171" actId="1076"/>
          <ac:spMkLst>
            <pc:docMk/>
            <pc:sldMk cId="1301124904" sldId="575"/>
            <ac:spMk id="4" creationId="{00000000-0000-0000-0000-000000000000}"/>
          </ac:spMkLst>
        </pc:spChg>
        <pc:spChg chg="add del mod">
          <ac:chgData name="Collin, Cedric" userId="69bdf702-4b30-44c1-a2f3-1451ae80c1b4" providerId="ADAL" clId="{ED43FFA1-EB65-4CC5-B990-18AE4002D357}" dt="2019-06-12T11:41:13.416" v="159" actId="478"/>
          <ac:spMkLst>
            <pc:docMk/>
            <pc:sldMk cId="1301124904" sldId="575"/>
            <ac:spMk id="31" creationId="{9FB54C52-0888-4513-88EB-F6A0C400EB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6/12/2019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‹N°›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370638" y="5049838"/>
            <a:ext cx="1951037" cy="10969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600"/>
              </a:spcBef>
              <a:buNone/>
              <a:defRPr/>
            </a:pPr>
            <a:r>
              <a:rPr kumimoji="1" lang="fr-FR" sz="1200" b="1" dirty="0">
                <a:solidFill>
                  <a:schemeClr val="bg1"/>
                </a:solidFill>
                <a:latin typeface="Tw Cen MT Condensed" pitchFamily="34" charset="0"/>
              </a:rPr>
              <a:t>Données de remboursements des activités de ville ou des hôpitaux privés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Produit CANM : DAMIR? DONN2ES DE REFERENTIEL </a:t>
            </a:r>
            <a:r>
              <a:rPr lang="fr-FR" dirty="0" err="1"/>
              <a:t>etc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Pseudonylisés</a:t>
            </a:r>
            <a:r>
              <a:rPr lang="fr-FR" dirty="0"/>
              <a:t> </a:t>
            </a:r>
            <a:r>
              <a:rPr lang="fr-FR" dirty="0" err="1"/>
              <a:t>diffe</a:t>
            </a:r>
            <a:r>
              <a:rPr lang="fr-FR" dirty="0"/>
              <a:t> anonymise = données </a:t>
            </a:r>
            <a:r>
              <a:rPr lang="fr-FR" dirty="0" err="1"/>
              <a:t>aggregé</a:t>
            </a:r>
            <a:endParaRPr lang="fr-FR" dirty="0"/>
          </a:p>
          <a:p>
            <a:pPr marL="0" indent="0" algn="l">
              <a:spcBef>
                <a:spcPts val="600"/>
              </a:spcBef>
              <a:buNone/>
              <a:defRPr/>
            </a:pPr>
            <a:r>
              <a:rPr kumimoji="1" lang="fr-FR" sz="1200" b="1" dirty="0" err="1">
                <a:solidFill>
                  <a:schemeClr val="bg1"/>
                </a:solidFill>
                <a:latin typeface="Tw Cen MT Condensed" pitchFamily="34" charset="0"/>
              </a:rPr>
              <a:t>Beneficiare</a:t>
            </a:r>
            <a:r>
              <a:rPr kumimoji="1" lang="fr-FR" sz="1200" b="1" dirty="0">
                <a:solidFill>
                  <a:schemeClr val="bg1"/>
                </a:solidFill>
                <a:latin typeface="Tw Cen MT Condensed" pitchFamily="34" charset="0"/>
              </a:rPr>
              <a:t> = </a:t>
            </a:r>
            <a:r>
              <a:rPr kumimoji="1" lang="fr-FR" sz="1200" b="1" dirty="0" err="1">
                <a:solidFill>
                  <a:schemeClr val="bg1"/>
                </a:solidFill>
                <a:latin typeface="Tw Cen MT Condensed" pitchFamily="34" charset="0"/>
              </a:rPr>
              <a:t>individur</a:t>
            </a:r>
            <a:r>
              <a:rPr kumimoji="1" lang="fr-FR" sz="1200" b="1" dirty="0">
                <a:solidFill>
                  <a:schemeClr val="bg1"/>
                </a:solidFill>
                <a:latin typeface="Tw Cen MT Condensed" pitchFamily="34" charset="0"/>
              </a:rPr>
              <a:t> car le </a:t>
            </a:r>
            <a:r>
              <a:rPr kumimoji="1" lang="fr-FR" sz="1200" b="1" dirty="0" err="1">
                <a:solidFill>
                  <a:schemeClr val="bg1"/>
                </a:solidFill>
                <a:latin typeface="Tw Cen MT Condensed" pitchFamily="34" charset="0"/>
              </a:rPr>
              <a:t>beneficiere</a:t>
            </a:r>
            <a:r>
              <a:rPr kumimoji="1" lang="fr-FR" sz="1200" b="1" dirty="0">
                <a:solidFill>
                  <a:schemeClr val="bg1"/>
                </a:solidFill>
                <a:latin typeface="Tw Cen MT Condensed" pitchFamily="34" charset="0"/>
              </a:rPr>
              <a:t> = ouvreur de droit  + en ayant droit (</a:t>
            </a:r>
            <a:r>
              <a:rPr kumimoji="1" lang="fr-FR" sz="1200" b="1" dirty="0" err="1">
                <a:solidFill>
                  <a:schemeClr val="bg1"/>
                </a:solidFill>
                <a:latin typeface="Tw Cen MT Condensed" pitchFamily="34" charset="0"/>
              </a:rPr>
              <a:t>mere</a:t>
            </a:r>
            <a:r>
              <a:rPr kumimoji="1" lang="fr-FR" sz="1200" b="1" dirty="0">
                <a:solidFill>
                  <a:schemeClr val="bg1"/>
                </a:solidFill>
                <a:latin typeface="Tw Cen MT Condensed" pitchFamily="34" charset="0"/>
              </a:rPr>
              <a:t>/père +enfants)</a:t>
            </a:r>
          </a:p>
          <a:p>
            <a:pPr algn="l"/>
            <a:endParaRPr lang="fr-FR" dirty="0"/>
          </a:p>
          <a:p>
            <a:endParaRPr lang="fr-FR" dirty="0"/>
          </a:p>
          <a:p>
            <a:r>
              <a:rPr lang="fr-FR" dirty="0" err="1"/>
              <a:t>Entrepot</a:t>
            </a:r>
            <a:r>
              <a:rPr lang="fr-FR" dirty="0"/>
              <a:t> de données constitué en 2003</a:t>
            </a:r>
          </a:p>
          <a:p>
            <a:r>
              <a:rPr lang="fr-FR" dirty="0"/>
              <a:t>Chainage ville </a:t>
            </a:r>
            <a:r>
              <a:rPr lang="fr-FR" dirty="0" err="1"/>
              <a:t>hopital</a:t>
            </a:r>
            <a:r>
              <a:rPr lang="fr-FR" baseline="0" dirty="0"/>
              <a:t> en 2006-07</a:t>
            </a:r>
          </a:p>
          <a:p>
            <a:r>
              <a:rPr lang="fr-FR" baseline="0" dirty="0"/>
              <a:t>Date de décès en 2009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E2EA68-21BA-461F-BE30-92D7D2893E6C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56025" y="6784975"/>
            <a:ext cx="2619375" cy="14747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60C7E-035D-4CC7-8381-C40523E67BB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60C7E-035D-4CC7-8381-C40523E67BB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5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56025" y="6784975"/>
            <a:ext cx="2619375" cy="14747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60C7E-035D-4CC7-8381-C40523E67BB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56025" y="6784975"/>
            <a:ext cx="2619375" cy="14747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60C7E-035D-4CC7-8381-C40523E67BB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56025" y="6784975"/>
            <a:ext cx="2619375" cy="14747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60C7E-035D-4CC7-8381-C40523E67BB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F26AD-F001-4E42-BEA6-77E8CAEACE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4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50517-E7A9-5D46-9F0B-16C033549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3"/>
          <a:stretch/>
        </p:blipFill>
        <p:spPr>
          <a:xfrm>
            <a:off x="0" y="0"/>
            <a:ext cx="6198326" cy="68580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2A01C-7953-EC42-9E32-82E7CC9B1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F7400E-EC7C-BA43-AEF9-3E7E0F27276B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590E8A-50D9-7C48-93CF-ABBFB52E35D6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196C5BD-C924-AF43-8171-AA6DE514E15F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4A6194-2803-9748-A41E-C27ED626213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E3238E-35EC-4E49-A7B5-1A999CAEC332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5D83F3-A829-BE40-900F-2C04F5C360A5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BAE0623-9594-FB41-B820-93EE8253DFA9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77563A-F18C-5E41-BEF8-A13FB93D3B9A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F0737C-2CCB-CC46-80A7-A1955E3D5F7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5537FD-13BE-4542-AA4E-6855CC5ED3D8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028FBC5-D788-CD48-B107-E7FDB802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88260287-C4CA-A341-A515-A095C639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E23774D-C841-CC47-B07D-6C8F1B5B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DD9CEAD1-BA14-774A-8868-6D8E32EC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7ED8F03-204B-EB40-8CF9-8585ACEE1A2D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4802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15BE09-7E6F-7349-BF7E-EB7B4C38C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49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7F5F80-9B9D-0340-8E0F-C4190A94B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007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3D584-2B08-9B48-AE78-C2B96AED99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56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91DD1-4915-5C43-9879-6C89488660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424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54BC0-E4BA-D74C-B014-322DBEDAB3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846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‹N°›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0A504E-2C88-A045-A3EA-6C9232CF9318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7E191E2-1B89-3C4B-BCED-4DCCC8155747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7F097F-755C-FA4A-A9BD-3E61934830D1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33810B-DCBE-2546-BD2E-2AD1FD424E36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359CE2D-F7DE-C14A-AA5A-0E3EC301019C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5E2D9AE-7848-AC4D-AB22-CD08A9DB74EF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28DBFC-3AB5-B940-A4DE-50987E81062A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E0E2EF-DADD-7443-B5DC-9A16EC54F6D4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1E91F0B-B6F8-7C4C-9873-87D38C19502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D319761-B8C8-D94B-9D13-A63FD84B8A7D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1852CA1-8834-DB43-950A-6725B4E8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FDB7D228-6048-5A47-8162-FB8734B7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75489A89-BCCE-C142-B92F-03A05AD0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6926AE7-9D4E-AD4E-92B2-476D0906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6A447D-B5AA-5A45-AA2B-89A76F26DF0F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41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accent1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E29B5-9C5D-7E45-B437-586124346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946623" y="835015"/>
            <a:ext cx="2309043" cy="499947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Table of Contents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DB503-8D46-874B-A024-3D8B1973B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02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880A70D-9927-D04B-8034-0A842F238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‹N°›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6147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A9979-146A-6748-9946-49456E915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312"/>
            <a:ext cx="1390142" cy="2410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858014972"/>
      </p:ext>
    </p:extLst>
  </p:cSld>
  <p:clrMapOvr>
    <a:masterClrMapping/>
  </p:clrMapOvr>
  <p:transition spd="med"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C3E2B-BF42-1545-A267-5890C25E1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9" y="771348"/>
            <a:ext cx="685802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D233E-6315-D546-9678-028EC1C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" y="3205987"/>
            <a:ext cx="332119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294"/>
      </p:ext>
    </p:extLst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1390507" y="4519845"/>
            <a:ext cx="4500016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FFB42-1E59-0143-B852-07C1686CE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" y="1017135"/>
            <a:ext cx="6169382" cy="4913402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8990" y="1603734"/>
            <a:ext cx="1701018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2A01C-7953-EC42-9E32-82E7CC9B1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A5F58-6EDE-A442-B054-AF8E151BB085}"/>
              </a:ext>
            </a:extLst>
          </p:cNvPr>
          <p:cNvSpPr txBox="1"/>
          <p:nvPr/>
        </p:nvSpPr>
        <p:spPr bwMode="black">
          <a:xfrm>
            <a:off x="1075693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FFA437-55BF-5844-9AF4-BABEF07588FE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B0622E-9A94-3F46-8B68-6C596372962A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826910-B6CD-9746-9F30-EF715AFF624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A1AD4E-3FBF-0943-85CF-C3C6A5392677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2A7A35-0B9A-ED42-B076-0E0C08DBBE5E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6AB411-AB89-FD45-88F2-2395384E73BF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A20CFE-31B6-EC4A-AA1A-AEC0C5FD3606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DF1C0-47FD-F548-8717-32A78B2F1369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19C800-E9EA-A840-B4A4-55DD4139C942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134D-1837-244B-B6CB-5EC4BED4F435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8AEE985-5075-184A-8E5A-32D0410D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03D74C3-D122-F645-B043-313D9B7F6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5A51F912-E76A-3348-9217-007796EE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CB54DE3-F9EA-7241-A2EA-6B2BBFDF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63A1A1-EAB5-314D-89EB-6ED1EB88A9B6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01300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12063" y="1634072"/>
            <a:ext cx="11131296" cy="4535819"/>
          </a:xfrm>
          <a:prstGeom prst="rect">
            <a:avLst/>
          </a:prstGeom>
        </p:spPr>
        <p:txBody>
          <a:bodyPr/>
          <a:lstStyle>
            <a:lvl1pPr marL="228594" indent="-228594">
              <a:spcBef>
                <a:spcPts val="1000"/>
              </a:spcBef>
              <a:defRPr sz="1600">
                <a:solidFill>
                  <a:schemeClr val="tx2"/>
                </a:solidFill>
              </a:defRPr>
            </a:lvl1pPr>
            <a:lvl2pPr marL="533387" indent="-237061">
              <a:spcBef>
                <a:spcPts val="600"/>
              </a:spcBef>
              <a:buFont typeface="Arial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761981" indent="-228594">
              <a:spcBef>
                <a:spcPts val="600"/>
              </a:spcBef>
              <a:buFont typeface="Arial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990575" indent="-228594">
              <a:spcBef>
                <a:spcPts val="600"/>
              </a:spcBef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4pPr>
            <a:lvl5pPr marL="1200150" indent="-230188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203200"/>
            <a:ext cx="11131296" cy="6981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198254" y="6414656"/>
            <a:ext cx="9060873" cy="443343"/>
          </a:xfrm>
          <a:prstGeom prst="rect">
            <a:avLst/>
          </a:prstGeom>
        </p:spPr>
        <p:txBody>
          <a:bodyPr/>
          <a:lstStyle>
            <a:lvl1pPr algn="l">
              <a:defRPr sz="800" dirty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063" y="907714"/>
            <a:ext cx="1113129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dirty="0"/>
              <a:t>Subheads are 20pt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61790331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400" y="274639"/>
            <a:ext cx="10780184" cy="11382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4917" y="1600201"/>
            <a:ext cx="106574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759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8254" y="6409943"/>
            <a:ext cx="9061704" cy="448056"/>
          </a:xfrm>
          <a:prstGeom prst="rect">
            <a:avLst/>
          </a:prstGeom>
        </p:spPr>
        <p:txBody>
          <a:bodyPr/>
          <a:lstStyle>
            <a:lvl1pPr algn="l">
              <a:defRPr sz="800" dirty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17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7413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8">
            <a:extLst>
              <a:ext uri="{FF2B5EF4-FFF2-40B4-BE49-F238E27FC236}">
                <a16:creationId xmlns:a16="http://schemas.microsoft.com/office/drawing/2014/main" id="{955E76C3-3D39-2848-A6DD-056B1D6FA71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Rectangle 58">
            <a:extLst>
              <a:ext uri="{FF2B5EF4-FFF2-40B4-BE49-F238E27FC236}">
                <a16:creationId xmlns:a16="http://schemas.microsoft.com/office/drawing/2014/main" id="{8043E545-41FB-3D4C-AAEB-1BAF2E3C494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2A01C-7953-EC42-9E32-82E7CC9B16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D5DE5F-71DB-8949-A182-9A1FAE13EB25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A8DA8-DE3F-4048-B5D5-A5BD0B51822B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9A63A3-E120-A148-B4F0-F08987D8383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9096F0-ACF6-DC45-B17E-6746172D734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3A5E05-CA0D-FD47-B6FB-0313B6FA45CB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5B7A23-C0AD-0C46-B9E8-56BB5D6B4B1E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FEC5DE-CB6C-C647-8341-9F4CCB3604C2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7BB72-875A-1646-83FF-2330D4F2757F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CEC7E-78B9-F849-974D-49F3C35523B3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39186-6916-EA4B-A54A-5352060B8EDC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34EC6F6-FD63-094F-A436-5F3E083D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E357138-4CE3-F545-89F7-05799707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3FDE5E51-7250-2749-8A58-AF4EC3B6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DBC29C7-FB5B-E54D-BD53-9DFBF63D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5F2735-4043-AE4C-9D24-9F795E787A81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58">
            <a:extLst>
              <a:ext uri="{FF2B5EF4-FFF2-40B4-BE49-F238E27FC236}">
                <a16:creationId xmlns:a16="http://schemas.microsoft.com/office/drawing/2014/main" id="{992923E4-BE09-024A-AB59-8AFDAC4393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6B835A-A919-4A1C-AB60-16C0387EB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22" y="0"/>
            <a:ext cx="5042263" cy="63746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25926F2-8AD5-48B2-9380-DE76D1DD1E26}"/>
              </a:ext>
            </a:extLst>
          </p:cNvPr>
          <p:cNvSpPr txBox="1"/>
          <p:nvPr userDrawn="1"/>
        </p:nvSpPr>
        <p:spPr bwMode="black">
          <a:xfrm>
            <a:off x="1075693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91083356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8">
            <a:extLst>
              <a:ext uri="{FF2B5EF4-FFF2-40B4-BE49-F238E27FC236}">
                <a16:creationId xmlns:a16="http://schemas.microsoft.com/office/drawing/2014/main" id="{992923E4-BE09-024A-AB59-8AFDAC4393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Rectangle 58">
            <a:extLst>
              <a:ext uri="{FF2B5EF4-FFF2-40B4-BE49-F238E27FC236}">
                <a16:creationId xmlns:a16="http://schemas.microsoft.com/office/drawing/2014/main" id="{8043E545-41FB-3D4C-AAEB-1BAF2E3C494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38C86F-5202-4746-808B-D858A32D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9" r="949" b="-1"/>
          <a:stretch/>
        </p:blipFill>
        <p:spPr>
          <a:xfrm>
            <a:off x="0" y="235131"/>
            <a:ext cx="6629400" cy="6622868"/>
          </a:xfrm>
          <a:prstGeom prst="rect">
            <a:avLst/>
          </a:prstGeom>
        </p:spPr>
      </p:pic>
      <p:sp>
        <p:nvSpPr>
          <p:cNvPr id="32" name="Rectangle 58">
            <a:extLst>
              <a:ext uri="{FF2B5EF4-FFF2-40B4-BE49-F238E27FC236}">
                <a16:creationId xmlns:a16="http://schemas.microsoft.com/office/drawing/2014/main" id="{955E76C3-3D39-2848-A6DD-056B1D6FA71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1131228" y="2731250"/>
            <a:ext cx="3981453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9E2A01C-7953-EC42-9E32-82E7CC9B1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3156B-5EAC-8040-A2F8-D2A2FDF8D824}"/>
              </a:ext>
            </a:extLst>
          </p:cNvPr>
          <p:cNvSpPr txBox="1"/>
          <p:nvPr/>
        </p:nvSpPr>
        <p:spPr bwMode="black">
          <a:xfrm>
            <a:off x="2248001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D5DE5F-71DB-8949-A182-9A1FAE13EB25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A8DA8-DE3F-4048-B5D5-A5BD0B51822B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9A63A3-E120-A148-B4F0-F08987D8383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9096F0-ACF6-DC45-B17E-6746172D734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3A5E05-CA0D-FD47-B6FB-0313B6FA45CB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5B7A23-C0AD-0C46-B9E8-56BB5D6B4B1E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FEC5DE-CB6C-C647-8341-9F4CCB3604C2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7BB72-875A-1646-83FF-2330D4F2757F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CEC7E-78B9-F849-974D-49F3C35523B3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39186-6916-EA4B-A54A-5352060B8EDC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34EC6F6-FD63-094F-A436-5F3E083D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E357138-4CE3-F545-89F7-05799707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3FDE5E51-7250-2749-8A58-AF4EC3B6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DBC29C7-FB5B-E54D-BD53-9DFBF63D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5F2735-4043-AE4C-9D24-9F795E787A81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280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4579E-7272-104C-A1D8-FA327E8120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</p:spTree>
    <p:extLst>
      <p:ext uri="{BB962C8B-B14F-4D97-AF65-F5344CB8AC3E}">
        <p14:creationId xmlns:p14="http://schemas.microsoft.com/office/powerpoint/2010/main" val="7829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5B603E-B489-0541-941A-6A31A6516A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1133856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794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9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70EC28-E7C3-CE45-AB6C-13D9BDBBE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210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127BB-7438-C94E-8313-090F732E1F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6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‹N°›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BA9CF-8FD8-9149-BB0E-0BFE092A8D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724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8894B8-D26D-784B-9A2D-8BA77A511B8E}"/>
              </a:ext>
            </a:extLst>
          </p:cNvPr>
          <p:cNvGrpSpPr/>
          <p:nvPr userDrawn="1"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5" name="Rectangle 34"/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A7F0CCA1-1BDC-6D43-89F6-11113CF56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2BB2394-A9D6-454D-88E4-2A451A6EC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5DACD99F-8995-A248-B782-7676B9970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CA758B28-CC3F-4A41-A5E7-4A74934E6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2D86985-318E-0B4D-B203-342D281E3150}"/>
                </a:ext>
              </a:extLst>
            </p:cNvPr>
            <p:cNvSpPr/>
            <p:nvPr userDrawn="1"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5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69" r:id="rId2"/>
    <p:sldLayoutId id="2147483870" r:id="rId3"/>
    <p:sldLayoutId id="2147483871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72" r:id="rId20"/>
    <p:sldLayoutId id="2147483874" r:id="rId21"/>
    <p:sldLayoutId id="2147483875" r:id="rId22"/>
    <p:sldLayoutId id="214748387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h.sante.fr/plateformes-de-transmission-et-logiciels/logiciels-espace-de-telechargement/id_lot/456" TargetMode="External"/><Relationship Id="rId2" Type="http://schemas.openxmlformats.org/officeDocument/2006/relationships/hyperlink" Target="http://apps.who.int/classifications/icd10/browse/2008/fr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atih.sante.fr/dispositifs-medicaux-pris-en-charge-en-sus" TargetMode="External"/><Relationship Id="rId5" Type="http://schemas.openxmlformats.org/officeDocument/2006/relationships/hyperlink" Target="http://www.ameli.fr/accueil-de-la-ccam/telechargement/index.php" TargetMode="External"/><Relationship Id="rId4" Type="http://schemas.openxmlformats.org/officeDocument/2006/relationships/hyperlink" Target="http://www.aideaucodage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age.ext.cnamts.fr/codif/bdm_it/index_tele_ucd.php?p_site=AMELI" TargetMode="External"/><Relationship Id="rId7" Type="http://schemas.openxmlformats.org/officeDocument/2006/relationships/hyperlink" Target="https://www.scansante.fr/enc-ssr" TargetMode="External"/><Relationship Id="rId2" Type="http://schemas.openxmlformats.org/officeDocument/2006/relationships/hyperlink" Target="http://www.codage.ext.cnamts.fr/codif/nabm/index.php?p_site=AMELI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scansante.fr/enc-had" TargetMode="External"/><Relationship Id="rId5" Type="http://schemas.openxmlformats.org/officeDocument/2006/relationships/hyperlink" Target="https://www.scansante.fr/applications/enc-mco" TargetMode="External"/><Relationship Id="rId4" Type="http://schemas.openxmlformats.org/officeDocument/2006/relationships/hyperlink" Target="http://www.atih.sante.fr/unites-communes-de-dispensation-prises-en-charge-en-sus(Indispensabl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8535A-9815-1E4A-A343-14A3BE60B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Synthèse pour analyses longitudinales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0FC08-E663-BD49-9D8B-C25D5626C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Magali LEMAITRE</a:t>
            </a:r>
          </a:p>
          <a:p>
            <a:r>
              <a:rPr lang="en-US" dirty="0"/>
              <a:t>Nicoleta PETRICA</a:t>
            </a:r>
          </a:p>
          <a:p>
            <a:r>
              <a:rPr lang="en-US" dirty="0"/>
              <a:t>Antoine BESSOU</a:t>
            </a:r>
          </a:p>
          <a:p>
            <a:r>
              <a:rPr lang="en-US" dirty="0"/>
              <a:t>Cédric COLLIN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74EF9-FF06-ED47-A753-E7AB6F64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191" y="1830302"/>
            <a:ext cx="5597177" cy="2286058"/>
          </a:xfrm>
        </p:spPr>
        <p:txBody>
          <a:bodyPr/>
          <a:lstStyle/>
          <a:p>
            <a:pPr algn="l"/>
            <a:r>
              <a:rPr lang="fr-FR" dirty="0"/>
              <a:t>Temporalité de restitution des données du SNDS 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705" y="384649"/>
            <a:ext cx="10753988" cy="467199"/>
          </a:xfrm>
        </p:spPr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</a:rPr>
              <a:t>Quelles variables les plus fréquemment utilisées pour nos études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093" y="838601"/>
            <a:ext cx="11044655" cy="4057155"/>
          </a:xfrm>
          <a:ln w="25400">
            <a:solidFill>
              <a:srgbClr val="0070C0"/>
            </a:solidFill>
          </a:ln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</a:rPr>
              <a:t>DCIR – informations ALD et prestations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tx1"/>
                </a:solidFill>
              </a:rPr>
              <a:t>ALD, date de décès, identifiant unique, régime d’affiliation ; </a:t>
            </a:r>
            <a:endParaRPr lang="fr-FR" sz="1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Médicament (ville et rétrocession); actes médicaux de ville (CCAM) hors hôpitaux privés ; dispositifs médicaux (LPP); actes biologie (NABM) de ville ;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Consultations médicales et de professionnels de santé (PRS)</a:t>
            </a:r>
          </a:p>
          <a:p>
            <a:pPr marL="609585" lvl="2" indent="0">
              <a:buClr>
                <a:schemeClr val="accent1"/>
              </a:buClr>
              <a:buNone/>
            </a:pPr>
            <a:endParaRPr lang="fr-FR" sz="5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PMSI – Informations diagnostiques</a:t>
            </a:r>
          </a:p>
          <a:p>
            <a:pPr lvl="2">
              <a:buClr>
                <a:schemeClr val="accent1"/>
              </a:buClr>
            </a:pPr>
            <a:r>
              <a:rPr lang="fr-FR" sz="1400" dirty="0"/>
              <a:t>Type d’hospitalisation : MCO; SSR; HAD; PSY</a:t>
            </a:r>
          </a:p>
          <a:p>
            <a:pPr lvl="2">
              <a:buClr>
                <a:schemeClr val="accent1"/>
              </a:buClr>
            </a:pPr>
            <a:r>
              <a:rPr lang="fr-FR" sz="1400" dirty="0">
                <a:solidFill>
                  <a:schemeClr val="tx1"/>
                </a:solidFill>
              </a:rPr>
              <a:t>Tables utilisées : B </a:t>
            </a:r>
            <a:r>
              <a:rPr lang="fr-FR" sz="1400" dirty="0"/>
              <a:t>-&gt; (UM) -&gt; </a:t>
            </a:r>
            <a:r>
              <a:rPr lang="fr-FR" sz="1400" dirty="0">
                <a:solidFill>
                  <a:schemeClr val="tx1"/>
                </a:solidFill>
              </a:rPr>
              <a:t>D(AS) </a:t>
            </a:r>
            <a:r>
              <a:rPr lang="fr-FR" sz="1400" dirty="0"/>
              <a:t>-&gt; A</a:t>
            </a:r>
            <a:endParaRPr lang="fr-FR" sz="1400" dirty="0">
              <a:solidFill>
                <a:schemeClr val="tx1"/>
              </a:solidFill>
            </a:endParaRP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Tables des séjours (B) : Informations sur le séjour</a:t>
            </a:r>
          </a:p>
          <a:p>
            <a:pPr lvl="3">
              <a:buClr>
                <a:schemeClr val="accent1"/>
              </a:buClr>
            </a:pPr>
            <a:r>
              <a:rPr lang="fr-FR" sz="1200" dirty="0"/>
              <a:t>Diagnostics (DP/DR, DAS, DA, AE, MOR_PRP, FP_PEC, PEC_PAL, PEC_ASS) …</a:t>
            </a:r>
          </a:p>
          <a:p>
            <a:pPr lvl="3">
              <a:buClr>
                <a:schemeClr val="accent1"/>
              </a:buClr>
            </a:pPr>
            <a:r>
              <a:rPr lang="fr-FR" sz="1200" dirty="0"/>
              <a:t>Type d’UM, mode entrée/sortie, nb jours séjours, …</a:t>
            </a:r>
          </a:p>
          <a:p>
            <a:pPr lvl="2">
              <a:buClr>
                <a:schemeClr val="accent1"/>
              </a:buClr>
            </a:pPr>
            <a:r>
              <a:rPr lang="fr-FR" sz="1400" dirty="0"/>
              <a:t>Tables de chainage (C) : Informations sur le séjour</a:t>
            </a:r>
          </a:p>
          <a:p>
            <a:pPr lvl="3">
              <a:buClr>
                <a:schemeClr val="accent1"/>
              </a:buClr>
            </a:pPr>
            <a:endParaRPr lang="fr-FR" sz="6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PMSI – Informations complémentaires</a:t>
            </a:r>
          </a:p>
          <a:p>
            <a:pPr lvl="2">
              <a:buClr>
                <a:schemeClr val="accent1"/>
              </a:buClr>
            </a:pPr>
            <a:r>
              <a:rPr lang="fr-FR" sz="1400" dirty="0"/>
              <a:t>Tables utilisées : FA, MED, MEDATU, DMIP, FM, FH, FP, FL, FMSTC…</a:t>
            </a:r>
            <a:endParaRPr lang="fr-FR" sz="1800" dirty="0">
              <a:solidFill>
                <a:schemeClr val="tx1"/>
              </a:solidFill>
              <a:cs typeface="Geneva" charset="-128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82929C07-5D07-410C-BF42-814D74C83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9F4B48-59C9-4088-B0A8-929E8E50BB00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9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6" name="Groupe 6">
            <a:extLst>
              <a:ext uri="{FF2B5EF4-FFF2-40B4-BE49-F238E27FC236}">
                <a16:creationId xmlns:a16="http://schemas.microsoft.com/office/drawing/2014/main" id="{0DF56880-3890-40EA-A407-466AB3B4CC1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3869216-CBED-4143-9E4D-85A68ADB92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A3A09B0-DA45-410B-A744-A60E2986C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09CA615-B549-431B-BD5E-BB99A9526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A72AD4D-D3F4-4529-B876-C197F42A5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5C44D6F-64F7-4AD2-86DC-0A37F04DF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B5329F2-978B-491C-8963-BBA019D24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D260393-3ACB-4324-8B07-387E34ACC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0D92774-C4B7-4D54-BD64-A21F182F3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B7F29C4-DB2B-491F-A11B-E6F251F6F8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75F0940-8A68-41F8-B100-21615CC06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BA9EFEF-EE27-4070-97C8-5F8AA6CDE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2FFFC7D-B102-4E48-9A32-1444CCFF4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C30A142-2A84-411C-AAEC-0FE2C6F59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F99A05F-CAA8-4095-937F-B956D2CA3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B6DFC43-83AC-47D2-B3A3-3C526E33C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2C47375-4D8D-46FF-86BF-E5E9317CF2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DB80C5-0899-4E06-BF12-E04B0EF0D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2F00EAF-65C0-4C27-A6B3-2156FAA9D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6BD4461-7E59-4CEB-AB34-AF1F57B13D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47FCFC0-A328-42C9-83FA-B1D6C8487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505222B-031E-4F81-BA6B-634AD9A6E6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A96F511-9FFC-4420-8F54-55E3D6D70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20AD9F2-530A-43A2-B93F-937B6EBAC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A4DBDC5B-5A5F-46D0-A0C6-2FE85D71ABCE}"/>
              </a:ext>
            </a:extLst>
          </p:cNvPr>
          <p:cNvSpPr txBox="1">
            <a:spLocks/>
          </p:cNvSpPr>
          <p:nvPr/>
        </p:nvSpPr>
        <p:spPr>
          <a:xfrm>
            <a:off x="573672" y="5055977"/>
            <a:ext cx="11044655" cy="1247439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5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5C41AA-B4E2-41FE-B65A-104EAC3F7CBF}"/>
              </a:ext>
            </a:extLst>
          </p:cNvPr>
          <p:cNvSpPr/>
          <p:nvPr/>
        </p:nvSpPr>
        <p:spPr>
          <a:xfrm>
            <a:off x="600745" y="4984309"/>
            <a:ext cx="110150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400" dirty="0"/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 DCIR – informations coûts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 PRS et tables affinées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à"/>
            </a:pPr>
            <a:endParaRPr lang="fr-FR" sz="1400" dirty="0"/>
          </a:p>
          <a:p>
            <a:pPr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 PMSI – informations coûts</a:t>
            </a:r>
          </a:p>
          <a:p>
            <a:pPr lvl="1">
              <a:buClr>
                <a:schemeClr val="accent3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 Public : VALO, STC, MED, DMIP ; Privé : FA, FH….</a:t>
            </a:r>
          </a:p>
          <a:p>
            <a:pPr>
              <a:buClr>
                <a:schemeClr val="accent1"/>
              </a:buClr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479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97AF6DC3-FB6E-4F7C-945D-2386A21A608C}"/>
              </a:ext>
            </a:extLst>
          </p:cNvPr>
          <p:cNvSpPr/>
          <p:nvPr/>
        </p:nvSpPr>
        <p:spPr>
          <a:xfrm>
            <a:off x="264542" y="4338777"/>
            <a:ext cx="11257466" cy="1042360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2C72DF-F9DC-41B1-819D-81A1A0C7D650}"/>
              </a:ext>
            </a:extLst>
          </p:cNvPr>
          <p:cNvSpPr/>
          <p:nvPr/>
        </p:nvSpPr>
        <p:spPr>
          <a:xfrm>
            <a:off x="215654" y="2297201"/>
            <a:ext cx="11257466" cy="1042360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3483841-9070-4E9B-9592-FDA70574BD3D}"/>
              </a:ext>
            </a:extLst>
          </p:cNvPr>
          <p:cNvSpPr txBox="1"/>
          <p:nvPr/>
        </p:nvSpPr>
        <p:spPr>
          <a:xfrm>
            <a:off x="8730931" y="5426881"/>
            <a:ext cx="6352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10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58C74367-F9A7-46CC-9189-C9616360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203200"/>
            <a:ext cx="11131296" cy="698125"/>
          </a:xfrm>
        </p:spPr>
        <p:txBody>
          <a:bodyPr/>
          <a:lstStyle/>
          <a:p>
            <a:r>
              <a:rPr lang="fr-FR" dirty="0"/>
              <a:t>Eléments préliminaires à la mise en place de l’étude </a:t>
            </a:r>
            <a:r>
              <a:rPr lang="fr-FR" sz="2000" dirty="0"/>
              <a:t>(cohorte)</a:t>
            </a: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7D266A8-F499-4416-9D5A-E705D7FFC220}"/>
              </a:ext>
            </a:extLst>
          </p:cNvPr>
          <p:cNvSpPr/>
          <p:nvPr/>
        </p:nvSpPr>
        <p:spPr>
          <a:xfrm>
            <a:off x="1780133" y="1550546"/>
            <a:ext cx="9440174" cy="3449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246CD40-8C43-4B1C-A8FE-5E3BE53556C1}"/>
              </a:ext>
            </a:extLst>
          </p:cNvPr>
          <p:cNvCxnSpPr>
            <a:cxnSpLocks/>
          </p:cNvCxnSpPr>
          <p:nvPr/>
        </p:nvCxnSpPr>
        <p:spPr>
          <a:xfrm>
            <a:off x="1791628" y="1550546"/>
            <a:ext cx="0" cy="486949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5D5327B-F909-4401-A517-DACCECB1AB37}"/>
              </a:ext>
            </a:extLst>
          </p:cNvPr>
          <p:cNvCxnSpPr>
            <a:cxnSpLocks/>
          </p:cNvCxnSpPr>
          <p:nvPr/>
        </p:nvCxnSpPr>
        <p:spPr>
          <a:xfrm>
            <a:off x="3259683" y="1639019"/>
            <a:ext cx="0" cy="4781021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D530C95-7177-42D2-9E0D-92233D6A43E1}"/>
              </a:ext>
            </a:extLst>
          </p:cNvPr>
          <p:cNvCxnSpPr>
            <a:cxnSpLocks/>
          </p:cNvCxnSpPr>
          <p:nvPr/>
        </p:nvCxnSpPr>
        <p:spPr>
          <a:xfrm flipH="1">
            <a:off x="7867742" y="1639019"/>
            <a:ext cx="8833" cy="462128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0E3BFA1-701D-45E0-948F-3AA750E860A0}"/>
              </a:ext>
            </a:extLst>
          </p:cNvPr>
          <p:cNvCxnSpPr>
            <a:cxnSpLocks/>
          </p:cNvCxnSpPr>
          <p:nvPr/>
        </p:nvCxnSpPr>
        <p:spPr>
          <a:xfrm>
            <a:off x="10922382" y="1499678"/>
            <a:ext cx="35401" cy="4760625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99BEEBF-0762-46E0-8CC2-4F5C245E25D3}"/>
              </a:ext>
            </a:extLst>
          </p:cNvPr>
          <p:cNvSpPr txBox="1"/>
          <p:nvPr/>
        </p:nvSpPr>
        <p:spPr>
          <a:xfrm>
            <a:off x="2959082" y="1946330"/>
            <a:ext cx="635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2008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0D53C8-3464-4523-B351-54AA20B22ACF}"/>
              </a:ext>
            </a:extLst>
          </p:cNvPr>
          <p:cNvSpPr txBox="1"/>
          <p:nvPr/>
        </p:nvSpPr>
        <p:spPr>
          <a:xfrm>
            <a:off x="1573099" y="1940955"/>
            <a:ext cx="635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2006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2F8502-A130-4F6B-A044-FB58C9699E1D}"/>
              </a:ext>
            </a:extLst>
          </p:cNvPr>
          <p:cNvSpPr txBox="1"/>
          <p:nvPr/>
        </p:nvSpPr>
        <p:spPr>
          <a:xfrm>
            <a:off x="7536833" y="1940955"/>
            <a:ext cx="635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2014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3D96C0-81E8-4828-8327-1F42A5A00F6D}"/>
              </a:ext>
            </a:extLst>
          </p:cNvPr>
          <p:cNvSpPr txBox="1"/>
          <p:nvPr/>
        </p:nvSpPr>
        <p:spPr>
          <a:xfrm>
            <a:off x="10641021" y="1940955"/>
            <a:ext cx="6352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E94F37-08C4-45B8-B891-4DA861231100}"/>
              </a:ext>
            </a:extLst>
          </p:cNvPr>
          <p:cNvSpPr txBox="1"/>
          <p:nvPr/>
        </p:nvSpPr>
        <p:spPr>
          <a:xfrm>
            <a:off x="295849" y="2411858"/>
            <a:ext cx="1343605" cy="8617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tx2"/>
                </a:solidFill>
              </a:rPr>
              <a:t>RG strict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ALD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Décès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Diag PMSI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F66BC6A-944B-407A-BD9F-0342DAE6CF09}"/>
              </a:ext>
            </a:extLst>
          </p:cNvPr>
          <p:cNvCxnSpPr/>
          <p:nvPr/>
        </p:nvCxnSpPr>
        <p:spPr>
          <a:xfrm>
            <a:off x="1791629" y="2441293"/>
            <a:ext cx="9152869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EDEFDBC-34B4-4B02-B179-DB0062CB7553}"/>
              </a:ext>
            </a:extLst>
          </p:cNvPr>
          <p:cNvSpPr txBox="1"/>
          <p:nvPr/>
        </p:nvSpPr>
        <p:spPr>
          <a:xfrm>
            <a:off x="2062481" y="2520751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28455A-5654-4D22-AF64-19259C026724}"/>
              </a:ext>
            </a:extLst>
          </p:cNvPr>
          <p:cNvSpPr txBox="1"/>
          <p:nvPr/>
        </p:nvSpPr>
        <p:spPr>
          <a:xfrm>
            <a:off x="5095968" y="2506142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954DBF-38FC-4A7C-97F9-F2CC055BF365}"/>
              </a:ext>
            </a:extLst>
          </p:cNvPr>
          <p:cNvSpPr txBox="1"/>
          <p:nvPr/>
        </p:nvSpPr>
        <p:spPr>
          <a:xfrm>
            <a:off x="8942051" y="2516071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2126902-3564-4D76-A8B9-FA759F4EB196}"/>
              </a:ext>
            </a:extLst>
          </p:cNvPr>
          <p:cNvCxnSpPr>
            <a:cxnSpLocks/>
          </p:cNvCxnSpPr>
          <p:nvPr/>
        </p:nvCxnSpPr>
        <p:spPr>
          <a:xfrm>
            <a:off x="1791628" y="3525350"/>
            <a:ext cx="14680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87D5FF65-22A3-46AB-8344-A7432E7A7F34}"/>
              </a:ext>
            </a:extLst>
          </p:cNvPr>
          <p:cNvSpPr txBox="1"/>
          <p:nvPr/>
        </p:nvSpPr>
        <p:spPr>
          <a:xfrm>
            <a:off x="311551" y="3405981"/>
            <a:ext cx="1343609" cy="861774"/>
          </a:xfrm>
          <a:prstGeom prst="rect">
            <a:avLst/>
          </a:prstGeom>
          <a:solidFill>
            <a:srgbClr val="F4F5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tx2"/>
                </a:solidFill>
              </a:rPr>
              <a:t>SLM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ALD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Décès</a:t>
            </a:r>
          </a:p>
          <a:p>
            <a:r>
              <a:rPr lang="fr-FR" sz="1200" dirty="0">
                <a:solidFill>
                  <a:schemeClr val="tx2"/>
                </a:solidFill>
              </a:rPr>
              <a:t>   - Diag PMSI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8316F55-D237-4534-A4B7-1E8C00683D30}"/>
              </a:ext>
            </a:extLst>
          </p:cNvPr>
          <p:cNvSpPr txBox="1"/>
          <p:nvPr/>
        </p:nvSpPr>
        <p:spPr>
          <a:xfrm>
            <a:off x="2019558" y="3585390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FCBE75F-1972-4C7C-BDE9-EF311E02EE21}"/>
              </a:ext>
            </a:extLst>
          </p:cNvPr>
          <p:cNvCxnSpPr>
            <a:cxnSpLocks/>
          </p:cNvCxnSpPr>
          <p:nvPr/>
        </p:nvCxnSpPr>
        <p:spPr>
          <a:xfrm>
            <a:off x="3332881" y="3525350"/>
            <a:ext cx="3456102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4D670A6-9228-4506-AB70-6061CC1F7720}"/>
              </a:ext>
            </a:extLst>
          </p:cNvPr>
          <p:cNvCxnSpPr>
            <a:cxnSpLocks/>
          </p:cNvCxnSpPr>
          <p:nvPr/>
        </p:nvCxnSpPr>
        <p:spPr>
          <a:xfrm>
            <a:off x="6349035" y="3525350"/>
            <a:ext cx="4528868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0991088-74D9-4B51-8754-F695B675F280}"/>
              </a:ext>
            </a:extLst>
          </p:cNvPr>
          <p:cNvSpPr txBox="1"/>
          <p:nvPr/>
        </p:nvSpPr>
        <p:spPr>
          <a:xfrm>
            <a:off x="9007520" y="3585390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C72DA91-02A8-4D82-A415-0997E3FE5CD1}"/>
              </a:ext>
            </a:extLst>
          </p:cNvPr>
          <p:cNvSpPr txBox="1"/>
          <p:nvPr/>
        </p:nvSpPr>
        <p:spPr>
          <a:xfrm>
            <a:off x="4321081" y="3615570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chemeClr val="accent3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DD75EC-F0B4-4383-89DB-2F8C59C53FD9}"/>
              </a:ext>
            </a:extLst>
          </p:cNvPr>
          <p:cNvSpPr txBox="1"/>
          <p:nvPr/>
        </p:nvSpPr>
        <p:spPr>
          <a:xfrm>
            <a:off x="6663266" y="3585390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FA9FE26-E96C-48A6-B945-631633027567}"/>
              </a:ext>
            </a:extLst>
          </p:cNvPr>
          <p:cNvSpPr txBox="1"/>
          <p:nvPr/>
        </p:nvSpPr>
        <p:spPr>
          <a:xfrm>
            <a:off x="336654" y="4400104"/>
            <a:ext cx="1302799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MSA, RSI</a:t>
            </a:r>
          </a:p>
          <a:p>
            <a:r>
              <a:rPr lang="fr-FR" sz="1200" dirty="0"/>
              <a:t>   - ALD</a:t>
            </a:r>
          </a:p>
          <a:p>
            <a:r>
              <a:rPr lang="fr-FR" sz="1200" dirty="0"/>
              <a:t>   - Décès</a:t>
            </a:r>
          </a:p>
          <a:p>
            <a:r>
              <a:rPr lang="fr-FR" sz="1200" dirty="0"/>
              <a:t>   - Diag PMSI</a:t>
            </a:r>
            <a:endParaRPr lang="fr-FR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4271280-1AA9-4142-90A6-D3BAA431ADD7}"/>
              </a:ext>
            </a:extLst>
          </p:cNvPr>
          <p:cNvCxnSpPr>
            <a:cxnSpLocks/>
          </p:cNvCxnSpPr>
          <p:nvPr/>
        </p:nvCxnSpPr>
        <p:spPr>
          <a:xfrm>
            <a:off x="1791628" y="4462754"/>
            <a:ext cx="5989392" cy="2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2414DD8-87D4-4776-A017-6E90092B6823}"/>
              </a:ext>
            </a:extLst>
          </p:cNvPr>
          <p:cNvCxnSpPr>
            <a:cxnSpLocks/>
          </p:cNvCxnSpPr>
          <p:nvPr/>
        </p:nvCxnSpPr>
        <p:spPr>
          <a:xfrm>
            <a:off x="7867742" y="4465639"/>
            <a:ext cx="3090040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24A54FB8-DA01-46CE-9DE9-1995AA09C75D}"/>
              </a:ext>
            </a:extLst>
          </p:cNvPr>
          <p:cNvSpPr txBox="1"/>
          <p:nvPr/>
        </p:nvSpPr>
        <p:spPr>
          <a:xfrm>
            <a:off x="1990614" y="4565159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FDC34C7-6087-457B-8F2E-6499D237CD4B}"/>
              </a:ext>
            </a:extLst>
          </p:cNvPr>
          <p:cNvSpPr txBox="1"/>
          <p:nvPr/>
        </p:nvSpPr>
        <p:spPr>
          <a:xfrm>
            <a:off x="5235936" y="4604339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B5C38E7-E512-4FF2-93ED-441859FDD512}"/>
              </a:ext>
            </a:extLst>
          </p:cNvPr>
          <p:cNvSpPr txBox="1"/>
          <p:nvPr/>
        </p:nvSpPr>
        <p:spPr>
          <a:xfrm>
            <a:off x="352361" y="5425005"/>
            <a:ext cx="1302799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Autres </a:t>
            </a:r>
            <a:r>
              <a:rPr lang="fr-FR" dirty="0" err="1"/>
              <a:t>rgm</a:t>
            </a:r>
            <a:endParaRPr lang="fr-FR" dirty="0"/>
          </a:p>
          <a:p>
            <a:r>
              <a:rPr lang="fr-FR" sz="1200" dirty="0"/>
              <a:t>   - ALD</a:t>
            </a:r>
          </a:p>
          <a:p>
            <a:r>
              <a:rPr lang="fr-FR" sz="1200" dirty="0"/>
              <a:t>   - Décès</a:t>
            </a:r>
          </a:p>
          <a:p>
            <a:r>
              <a:rPr lang="fr-FR" sz="1200" dirty="0"/>
              <a:t>   - Diag PMSI</a:t>
            </a:r>
            <a:endParaRPr lang="fr-FR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BC54019-B458-48D2-A8F9-0DE561C2BEB9}"/>
              </a:ext>
            </a:extLst>
          </p:cNvPr>
          <p:cNvCxnSpPr>
            <a:cxnSpLocks/>
          </p:cNvCxnSpPr>
          <p:nvPr/>
        </p:nvCxnSpPr>
        <p:spPr>
          <a:xfrm>
            <a:off x="1808672" y="5422120"/>
            <a:ext cx="753130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EC924E82-EAFD-41A2-9A34-E0DA7202D3F1}"/>
              </a:ext>
            </a:extLst>
          </p:cNvPr>
          <p:cNvSpPr txBox="1"/>
          <p:nvPr/>
        </p:nvSpPr>
        <p:spPr>
          <a:xfrm>
            <a:off x="1960298" y="5521639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D601746-02A8-4F9B-93D3-2E46ED6DB99E}"/>
              </a:ext>
            </a:extLst>
          </p:cNvPr>
          <p:cNvSpPr txBox="1"/>
          <p:nvPr/>
        </p:nvSpPr>
        <p:spPr>
          <a:xfrm>
            <a:off x="5236706" y="5501949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0560BFA-9734-460D-94AC-5B5D9D9C0824}"/>
              </a:ext>
            </a:extLst>
          </p:cNvPr>
          <p:cNvSpPr txBox="1"/>
          <p:nvPr/>
        </p:nvSpPr>
        <p:spPr>
          <a:xfrm>
            <a:off x="9061154" y="4556528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9889521-3F87-47B7-AC2A-CD97A1B025EC}"/>
              </a:ext>
            </a:extLst>
          </p:cNvPr>
          <p:cNvSpPr txBox="1"/>
          <p:nvPr/>
        </p:nvSpPr>
        <p:spPr>
          <a:xfrm>
            <a:off x="9697912" y="5417360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  <a:p>
            <a:pPr algn="ctr"/>
            <a:r>
              <a:rPr lang="fr-FR" sz="1400" dirty="0">
                <a:solidFill>
                  <a:schemeClr val="accent3"/>
                </a:solidFill>
              </a:rPr>
              <a:t>+/-</a:t>
            </a:r>
          </a:p>
          <a:p>
            <a:pPr algn="ctr"/>
            <a:r>
              <a:rPr lang="fr-FR" sz="1400" dirty="0">
                <a:solidFill>
                  <a:schemeClr val="accent5"/>
                </a:solidFill>
              </a:rPr>
              <a:t>+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6BC2D91-1D37-4100-9775-1DDE67F426FC}"/>
              </a:ext>
            </a:extLst>
          </p:cNvPr>
          <p:cNvSpPr txBox="1"/>
          <p:nvPr/>
        </p:nvSpPr>
        <p:spPr>
          <a:xfrm>
            <a:off x="8107638" y="5469085"/>
            <a:ext cx="91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fr-FR" sz="14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8CE9E64-1018-4703-B623-0D9049CBE8A5}"/>
              </a:ext>
            </a:extLst>
          </p:cNvPr>
          <p:cNvCxnSpPr>
            <a:cxnSpLocks/>
          </p:cNvCxnSpPr>
          <p:nvPr/>
        </p:nvCxnSpPr>
        <p:spPr>
          <a:xfrm>
            <a:off x="9339974" y="5422120"/>
            <a:ext cx="1604524" cy="0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803FE481-C021-42B4-AC19-ABD93A1763D0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B4B85339-B9E9-4715-9F4A-EC17F22E3A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5F990E27-D708-467D-8533-10B38891E5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B7EF459-73FA-4619-85F1-6FDDB6437F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27124764-9C93-4755-8248-01A948A15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6B5BB5A-A1A9-4226-B7BA-29FA1B67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EA806BA6-4D89-4ECB-9324-3BEDE1D6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2FEB0D3F-D2B0-46F3-96BB-E74DD58090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9ADACD06-BE3E-422D-8DE9-AC92A230B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7B748709-8F5F-4B78-9153-F6A8A9827F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A69C8E0-7FCC-4267-A875-150BFD197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2B1EC1B6-282B-49EE-B72A-DB19067AEF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D036E4B8-E574-4655-BD77-5DA5457A1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F4E5F272-42AD-4369-BDA0-D3C3A138E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14DFD7EA-5CA8-489A-B77D-A0DC68EF4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19">
              <a:extLst>
                <a:ext uri="{FF2B5EF4-FFF2-40B4-BE49-F238E27FC236}">
                  <a16:creationId xmlns:a16="http://schemas.microsoft.com/office/drawing/2014/main" id="{7FAEB517-AA78-47A5-8243-1C0728F8E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6A54D536-3DC9-4020-9A74-B449B363E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8C5D7E3C-5231-4D62-BC61-8E95671DD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2">
              <a:extLst>
                <a:ext uri="{FF2B5EF4-FFF2-40B4-BE49-F238E27FC236}">
                  <a16:creationId xmlns:a16="http://schemas.microsoft.com/office/drawing/2014/main" id="{4F3AF64E-8BE0-4396-8684-2D5D815DA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>
              <a:extLst>
                <a:ext uri="{FF2B5EF4-FFF2-40B4-BE49-F238E27FC236}">
                  <a16:creationId xmlns:a16="http://schemas.microsoft.com/office/drawing/2014/main" id="{96DE13FE-6FA2-48E8-AAAC-CB57ABAA4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10E6C212-5C73-4D69-AF14-50AE1BD4F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5">
              <a:extLst>
                <a:ext uri="{FF2B5EF4-FFF2-40B4-BE49-F238E27FC236}">
                  <a16:creationId xmlns:a16="http://schemas.microsoft.com/office/drawing/2014/main" id="{219C1F6B-A919-466C-A26B-C93A9D65D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78EFCE87-AB16-4C6D-BDD9-F2954B0CA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id="{9CB8CA4D-955E-46DF-BCE1-E7F33DCEA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9" name="ZoneTexte 118">
            <a:extLst>
              <a:ext uri="{FF2B5EF4-FFF2-40B4-BE49-F238E27FC236}">
                <a16:creationId xmlns:a16="http://schemas.microsoft.com/office/drawing/2014/main" id="{9D1C7A17-5646-45FA-B387-5F12AB8ED7E4}"/>
              </a:ext>
            </a:extLst>
          </p:cNvPr>
          <p:cNvSpPr txBox="1"/>
          <p:nvPr/>
        </p:nvSpPr>
        <p:spPr>
          <a:xfrm>
            <a:off x="5004226" y="1243310"/>
            <a:ext cx="257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/>
                </a:solidFill>
              </a:rPr>
              <a:t>Données du DCIR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8ABEB2-DB3C-4930-B980-A6DD4366CC97}"/>
              </a:ext>
            </a:extLst>
          </p:cNvPr>
          <p:cNvSpPr/>
          <p:nvPr/>
        </p:nvSpPr>
        <p:spPr>
          <a:xfrm>
            <a:off x="297900" y="6312590"/>
            <a:ext cx="11257466" cy="54017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</p:spTree>
    <p:extLst>
      <p:ext uri="{BB962C8B-B14F-4D97-AF65-F5344CB8AC3E}">
        <p14:creationId xmlns:p14="http://schemas.microsoft.com/office/powerpoint/2010/main" val="4877934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6C246C-6CD3-43C4-BBC1-3F9C3ED8B1D3}"/>
              </a:ext>
            </a:extLst>
          </p:cNvPr>
          <p:cNvSpPr/>
          <p:nvPr/>
        </p:nvSpPr>
        <p:spPr>
          <a:xfrm>
            <a:off x="4072676" y="765520"/>
            <a:ext cx="3349087" cy="5512402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221" y="67395"/>
            <a:ext cx="11131296" cy="698125"/>
          </a:xfrm>
        </p:spPr>
        <p:txBody>
          <a:bodyPr/>
          <a:lstStyle/>
          <a:p>
            <a:r>
              <a:rPr lang="fr-FR" sz="2800" dirty="0"/>
              <a:t>Les bases du DCIR / PMSI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94930" y="553925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Consultations</a:t>
            </a:r>
          </a:p>
          <a:p>
            <a:r>
              <a:rPr lang="fr-FR" sz="1400" dirty="0"/>
              <a:t>Prestations autres</a:t>
            </a:r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5509FD01-8E07-4628-BF94-8547201824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F2A1388F-A0C4-46D3-AD62-69355FA58193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11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513691A-3C91-4D8C-8BC2-0857E1BC3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6483776-DB7D-4C61-9413-3A887206032A}"/>
              </a:ext>
            </a:extLst>
          </p:cNvPr>
          <p:cNvGrpSpPr/>
          <p:nvPr/>
        </p:nvGrpSpPr>
        <p:grpSpPr>
          <a:xfrm>
            <a:off x="888315" y="869943"/>
            <a:ext cx="10727433" cy="5254671"/>
            <a:chOff x="894930" y="869943"/>
            <a:chExt cx="10727433" cy="5254671"/>
          </a:xfrm>
        </p:grpSpPr>
        <p:sp>
          <p:nvSpPr>
            <p:cNvPr id="5" name="Rectangle 4"/>
            <p:cNvSpPr/>
            <p:nvPr/>
          </p:nvSpPr>
          <p:spPr bwMode="auto">
            <a:xfrm>
              <a:off x="2506368" y="1745083"/>
              <a:ext cx="1296144" cy="43204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CAM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417084" y="871007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DCIR : secteur Privé, ville et hôpital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194175" y="882042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PMSI : secteur public, hôpital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706343" y="882042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PMSI : secteur privé, hôpital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530926" y="869943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PMSI : secteur public, hôpital activité externe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96808" y="1827244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Actes CCAM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08105" y="2463869"/>
              <a:ext cx="1296144" cy="255943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UCD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96808" y="2359199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Délivrance Médicaments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05547" y="3213968"/>
              <a:ext cx="1296144" cy="43204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TIP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94930" y="3156572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Délivrance Dispositifs médicaux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03330" y="3936365"/>
              <a:ext cx="1296144" cy="43204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BIO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04916" y="4000723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Actes de biologie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11037" y="4786180"/>
              <a:ext cx="1296144" cy="666804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IR_IMB_R (exo TM)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ALD </a:t>
              </a:r>
              <a:r>
                <a:rPr lang="fr-FR" sz="1400" dirty="0" err="1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cf</a:t>
              </a:r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 avant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94930" y="4965694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Diagnostic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95513" y="5692566"/>
              <a:ext cx="1296144" cy="43204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PRS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490614" y="2758109"/>
              <a:ext cx="1296144" cy="255943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PHA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359538" y="1835326"/>
              <a:ext cx="448905" cy="2344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06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66390" y="2463662"/>
              <a:ext cx="444711" cy="2531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67867" y="2749229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59538" y="3306911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06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6042" y="4024393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06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42047" y="5780264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06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185723" y="1746561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A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184902" y="3215446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DMIP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194175" y="4742168"/>
              <a:ext cx="2963717" cy="3443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B/D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174868" y="2469093"/>
              <a:ext cx="1306178" cy="46760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MED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(ATU)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29894" y="1836804"/>
              <a:ext cx="448905" cy="2344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29894" y="2402079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08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38893" y="3308389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08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87507" y="4792671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211427" y="5154442"/>
              <a:ext cx="2944484" cy="31372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UM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87506" y="5173903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08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859147" y="1730714"/>
              <a:ext cx="1276254" cy="42945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A, FM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842515" y="3195508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FP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832481" y="2449155"/>
              <a:ext cx="1306178" cy="46760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FH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87507" y="1816866"/>
              <a:ext cx="448905" cy="2344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696505" y="2554631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96506" y="3288451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618072" y="1721047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FMSTC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617251" y="3189932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FPSTC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607217" y="2443579"/>
              <a:ext cx="1306178" cy="46760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FHSTC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462243" y="1811290"/>
              <a:ext cx="448905" cy="2344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09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471241" y="2549055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09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71242" y="3282875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11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861749" y="3924953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FL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15740" y="4017896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12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863226" y="5648702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FB / FC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17217" y="5741645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05</a:t>
              </a:r>
            </a:p>
          </p:txBody>
        </p:sp>
        <p:sp>
          <p:nvSpPr>
            <p:cNvPr id="94" name="Accolade ouvrante 93"/>
            <p:cNvSpPr/>
            <p:nvPr/>
          </p:nvSpPr>
          <p:spPr>
            <a:xfrm rot="5400000">
              <a:off x="4745121" y="273693"/>
              <a:ext cx="188348" cy="2725700"/>
            </a:xfrm>
            <a:prstGeom prst="leftBrace">
              <a:avLst/>
            </a:prstGeom>
            <a:ln w="12700">
              <a:solidFill>
                <a:schemeClr val="tx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4697671" y="1431953"/>
              <a:ext cx="290942" cy="2385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618072" y="5648702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FBSTC /</a:t>
              </a:r>
            </a:p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FCSTC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472063" y="5741645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09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620630" y="3927980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FLSTC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474621" y="4020923"/>
              <a:ext cx="444711" cy="256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12</a:t>
              </a:r>
            </a:p>
          </p:txBody>
        </p:sp>
        <p:sp>
          <p:nvSpPr>
            <p:cNvPr id="104" name="Accolade ouvrante 103"/>
            <p:cNvSpPr/>
            <p:nvPr/>
          </p:nvSpPr>
          <p:spPr>
            <a:xfrm rot="5400000">
              <a:off x="4809514" y="1653608"/>
              <a:ext cx="122112" cy="2982019"/>
            </a:xfrm>
            <a:prstGeom prst="leftBrace">
              <a:avLst/>
            </a:prstGeom>
            <a:ln w="12700">
              <a:solidFill>
                <a:schemeClr val="tx2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750765" y="2946456"/>
              <a:ext cx="292594" cy="23282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FA65871-9682-4D91-A3D9-60EF89696376}"/>
                </a:ext>
              </a:extLst>
            </p:cNvPr>
            <p:cNvSpPr/>
            <p:nvPr/>
          </p:nvSpPr>
          <p:spPr>
            <a:xfrm>
              <a:off x="10231613" y="2875588"/>
              <a:ext cx="1293076" cy="7898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Année de disponibilité de données</a:t>
              </a:r>
              <a:endParaRPr lang="fr-FR" sz="14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001A299-0BF4-4293-B80A-89A16DE421A6}"/>
                </a:ext>
              </a:extLst>
            </p:cNvPr>
            <p:cNvSpPr/>
            <p:nvPr/>
          </p:nvSpPr>
          <p:spPr bwMode="auto">
            <a:xfrm>
              <a:off x="10233703" y="3755954"/>
              <a:ext cx="1290986" cy="37523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Base DCIR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AB024E-55A0-4FF6-A93B-352082830C0B}"/>
                </a:ext>
              </a:extLst>
            </p:cNvPr>
            <p:cNvSpPr/>
            <p:nvPr/>
          </p:nvSpPr>
          <p:spPr bwMode="auto">
            <a:xfrm>
              <a:off x="10228545" y="4262747"/>
              <a:ext cx="1296144" cy="4320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  <a:cs typeface="ＭＳ Ｐゴシック" pitchFamily="1" charset="-128"/>
                </a:rPr>
                <a:t>Base PMSI</a:t>
              </a:r>
            </a:p>
          </p:txBody>
        </p:sp>
        <p:sp>
          <p:nvSpPr>
            <p:cNvPr id="107" name="Ellipse 94">
              <a:extLst>
                <a:ext uri="{FF2B5EF4-FFF2-40B4-BE49-F238E27FC236}">
                  <a16:creationId xmlns:a16="http://schemas.microsoft.com/office/drawing/2014/main" id="{23C3D480-64B8-46B1-A938-5C2FA01C3D3B}"/>
                </a:ext>
              </a:extLst>
            </p:cNvPr>
            <p:cNvSpPr/>
            <p:nvPr/>
          </p:nvSpPr>
          <p:spPr>
            <a:xfrm>
              <a:off x="10228545" y="4816317"/>
              <a:ext cx="1393818" cy="9540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/>
                <a:t>Données redondantes</a:t>
              </a:r>
            </a:p>
          </p:txBody>
        </p:sp>
      </p:grpSp>
      <p:sp>
        <p:nvSpPr>
          <p:cNvPr id="108" name="Accolade ouvrante 107">
            <a:extLst>
              <a:ext uri="{FF2B5EF4-FFF2-40B4-BE49-F238E27FC236}">
                <a16:creationId xmlns:a16="http://schemas.microsoft.com/office/drawing/2014/main" id="{EBB299F7-5F89-451C-8897-39C65B9E95B0}"/>
              </a:ext>
            </a:extLst>
          </p:cNvPr>
          <p:cNvSpPr/>
          <p:nvPr/>
        </p:nvSpPr>
        <p:spPr>
          <a:xfrm rot="5400000">
            <a:off x="4756986" y="898450"/>
            <a:ext cx="122112" cy="2982019"/>
          </a:xfrm>
          <a:prstGeom prst="leftBrace">
            <a:avLst/>
          </a:prstGeom>
          <a:ln w="12700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A7E56300-D055-4702-A3D4-F077C258C328}"/>
              </a:ext>
            </a:extLst>
          </p:cNvPr>
          <p:cNvSpPr/>
          <p:nvPr/>
        </p:nvSpPr>
        <p:spPr>
          <a:xfrm>
            <a:off x="4698237" y="2191298"/>
            <a:ext cx="292594" cy="2328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5D11667-1B77-4D60-8806-49AAE043EDD3}"/>
              </a:ext>
            </a:extLst>
          </p:cNvPr>
          <p:cNvSpPr/>
          <p:nvPr/>
        </p:nvSpPr>
        <p:spPr>
          <a:xfrm>
            <a:off x="5030927" y="2683771"/>
            <a:ext cx="444711" cy="2566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685927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2B10B94-1209-440C-8FCB-811BB554FF88}"/>
              </a:ext>
            </a:extLst>
          </p:cNvPr>
          <p:cNvSpPr/>
          <p:nvPr/>
        </p:nvSpPr>
        <p:spPr>
          <a:xfrm>
            <a:off x="4704085" y="952968"/>
            <a:ext cx="3867347" cy="5275265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9D87D5F-5FDD-46B0-BADC-A0573916D7A3}"/>
              </a:ext>
            </a:extLst>
          </p:cNvPr>
          <p:cNvSpPr/>
          <p:nvPr/>
        </p:nvSpPr>
        <p:spPr>
          <a:xfrm>
            <a:off x="5762463" y="4497299"/>
            <a:ext cx="1184643" cy="3043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1C61C5-9507-4C95-BBDF-67E3BED77DAC}"/>
              </a:ext>
            </a:extLst>
          </p:cNvPr>
          <p:cNvSpPr/>
          <p:nvPr/>
        </p:nvSpPr>
        <p:spPr>
          <a:xfrm>
            <a:off x="2483553" y="2966024"/>
            <a:ext cx="1640732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fr-FR" sz="1400" cap="all" dirty="0" err="1">
                <a:solidFill>
                  <a:sysClr val="windowText" lastClr="000000"/>
                </a:solidFill>
              </a:rPr>
              <a:t>prs_pai_mnt</a:t>
            </a:r>
            <a:r>
              <a:rPr lang="fr-FR" sz="1400" cap="all" dirty="0">
                <a:solidFill>
                  <a:sysClr val="windowText" lastClr="000000"/>
                </a:solidFill>
              </a:rPr>
              <a:t> </a:t>
            </a:r>
          </a:p>
          <a:p>
            <a:pPr defTabSz="1219170"/>
            <a:r>
              <a:rPr lang="fr-FR" sz="1400" cap="all" dirty="0" err="1">
                <a:solidFill>
                  <a:sysClr val="windowText" lastClr="000000"/>
                </a:solidFill>
              </a:rPr>
              <a:t>bse_rem_mnt</a:t>
            </a:r>
            <a:r>
              <a:rPr lang="fr-FR" sz="1400" cap="all" dirty="0">
                <a:solidFill>
                  <a:sysClr val="windowText" lastClr="000000"/>
                </a:solidFill>
              </a:rPr>
              <a:t> </a:t>
            </a:r>
          </a:p>
          <a:p>
            <a:pPr defTabSz="1219170"/>
            <a:r>
              <a:rPr lang="fr-FR" sz="1400" cap="all" dirty="0" err="1">
                <a:solidFill>
                  <a:sysClr val="windowText" lastClr="000000"/>
                </a:solidFill>
              </a:rPr>
              <a:t>cpl_rem_mnt</a:t>
            </a:r>
            <a:endParaRPr lang="fr-FR" sz="1400" cap="all" dirty="0">
              <a:solidFill>
                <a:sysClr val="windowText" lastClr="000000"/>
              </a:solidFill>
            </a:endParaRPr>
          </a:p>
          <a:p>
            <a:pPr defTabSz="1219170"/>
            <a:r>
              <a:rPr lang="fr-FR" sz="1400" cap="all" dirty="0">
                <a:solidFill>
                  <a:sysClr val="windowText" lastClr="000000"/>
                </a:solidFill>
              </a:rPr>
              <a:t>BSE_NAT_REF</a:t>
            </a:r>
          </a:p>
          <a:p>
            <a:pPr defTabSz="1219170"/>
            <a:r>
              <a:rPr lang="fr-FR" sz="1400" cap="all" dirty="0" err="1">
                <a:solidFill>
                  <a:sysClr val="windowText" lastClr="000000"/>
                </a:solidFill>
              </a:rPr>
              <a:t>PRS_NAT_ref</a:t>
            </a:r>
            <a:endParaRPr lang="fr-FR" sz="1400" cap="all" dirty="0">
              <a:solidFill>
                <a:sysClr val="windowText" lastClr="000000"/>
              </a:solidFill>
            </a:endParaRPr>
          </a:p>
          <a:p>
            <a:pPr defTabSz="1219170"/>
            <a:r>
              <a:rPr lang="fr-FR" sz="1400" cap="all" dirty="0">
                <a:solidFill>
                  <a:sysClr val="windowText" lastClr="000000"/>
                </a:solidFill>
              </a:rPr>
              <a:t>RGO_REM_TAU</a:t>
            </a:r>
          </a:p>
          <a:p>
            <a:pPr defTabSz="1219170"/>
            <a:r>
              <a:rPr lang="fr-FR" sz="1400" cap="all" dirty="0">
                <a:solidFill>
                  <a:sysClr val="windowText" lastClr="000000"/>
                </a:solidFill>
              </a:rPr>
              <a:t>CPL_MAJ_TOP*</a:t>
            </a: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65F5D595-59F9-4E6C-B4EC-D0D207872DCF}"/>
              </a:ext>
            </a:extLst>
          </p:cNvPr>
          <p:cNvSpPr/>
          <p:nvPr/>
        </p:nvSpPr>
        <p:spPr>
          <a:xfrm>
            <a:off x="160924" y="2584582"/>
            <a:ext cx="2345542" cy="2053778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AA4F69-128C-4625-9E77-139FF11B86FB}"/>
              </a:ext>
            </a:extLst>
          </p:cNvPr>
          <p:cNvSpPr/>
          <p:nvPr/>
        </p:nvSpPr>
        <p:spPr>
          <a:xfrm>
            <a:off x="7076388" y="4494342"/>
            <a:ext cx="1352165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BIO_PRS_IDE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4BCCF0-C48B-4457-9930-64185D46D74E}"/>
              </a:ext>
            </a:extLst>
          </p:cNvPr>
          <p:cNvSpPr/>
          <p:nvPr/>
        </p:nvSpPr>
        <p:spPr>
          <a:xfrm>
            <a:off x="7076389" y="4973438"/>
            <a:ext cx="1352164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BTF_TAR_COF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9B7522-D775-4429-B012-AC67ABE976D5}"/>
              </a:ext>
            </a:extLst>
          </p:cNvPr>
          <p:cNvSpPr/>
          <p:nvPr/>
        </p:nvSpPr>
        <p:spPr>
          <a:xfrm>
            <a:off x="5771006" y="5671901"/>
            <a:ext cx="1176100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DTR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A8D1-8108-44C9-8E89-2B353FFA1E38}"/>
              </a:ext>
            </a:extLst>
          </p:cNvPr>
          <p:cNvSpPr txBox="1"/>
          <p:nvPr/>
        </p:nvSpPr>
        <p:spPr>
          <a:xfrm>
            <a:off x="340681" y="5455069"/>
            <a:ext cx="3507932" cy="89255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</a:t>
            </a:r>
            <a:r>
              <a:rPr lang="fr-FR" sz="1400" dirty="0">
                <a:solidFill>
                  <a:schemeClr val="tx2"/>
                </a:solidFill>
              </a:rPr>
              <a:t> = perspective collective </a:t>
            </a:r>
          </a:p>
          <a:p>
            <a:r>
              <a:rPr lang="fr-FR" sz="1400" b="1" dirty="0">
                <a:solidFill>
                  <a:schemeClr val="tx2"/>
                </a:solidFill>
              </a:rPr>
              <a:t>AM</a:t>
            </a:r>
            <a:r>
              <a:rPr lang="fr-FR" sz="1400" dirty="0">
                <a:solidFill>
                  <a:schemeClr val="tx2"/>
                </a:solidFill>
              </a:rPr>
              <a:t> = perspective assurance maladie</a:t>
            </a:r>
          </a:p>
          <a:p>
            <a:r>
              <a:rPr lang="fr-FR" sz="1200" dirty="0">
                <a:solidFill>
                  <a:schemeClr val="tx2"/>
                </a:solidFill>
              </a:rPr>
              <a:t>*Montant majoration ou complément </a:t>
            </a:r>
          </a:p>
          <a:p>
            <a:r>
              <a:rPr lang="fr-FR" sz="1200" dirty="0">
                <a:solidFill>
                  <a:schemeClr val="tx2"/>
                </a:solidFill>
              </a:rPr>
              <a:t>	=&gt; CPL_MAJ_TOP, si besoin.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3283" y="67934"/>
            <a:ext cx="11131296" cy="698125"/>
          </a:xfrm>
        </p:spPr>
        <p:txBody>
          <a:bodyPr/>
          <a:lstStyle/>
          <a:p>
            <a:r>
              <a:rPr lang="fr-FR" dirty="0"/>
              <a:t>Valorisation Economique – DCIR soins de ville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2B6E57-0F9A-47A7-9DE1-2FA2F521B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37" name="Rectangle 58">
            <a:extLst>
              <a:ext uri="{FF2B5EF4-FFF2-40B4-BE49-F238E27FC236}">
                <a16:creationId xmlns:a16="http://schemas.microsoft.com/office/drawing/2014/main" id="{C50CB451-E24C-41D6-8B72-3B06E5368A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787B1253-FA72-41C5-8D55-31287077749C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12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127E61-6CF7-44CF-B739-B3DBF25309BE}"/>
              </a:ext>
            </a:extLst>
          </p:cNvPr>
          <p:cNvSpPr/>
          <p:nvPr/>
        </p:nvSpPr>
        <p:spPr>
          <a:xfrm>
            <a:off x="870514" y="3543275"/>
            <a:ext cx="797310" cy="3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PRS</a:t>
            </a:r>
          </a:p>
        </p:txBody>
      </p:sp>
      <p:sp>
        <p:nvSpPr>
          <p:cNvPr id="106" name="ZoneTexte 7">
            <a:extLst>
              <a:ext uri="{FF2B5EF4-FFF2-40B4-BE49-F238E27FC236}">
                <a16:creationId xmlns:a16="http://schemas.microsoft.com/office/drawing/2014/main" id="{C1931326-600E-49CA-9DA0-F5D5DD456E44}"/>
              </a:ext>
            </a:extLst>
          </p:cNvPr>
          <p:cNvSpPr txBox="1"/>
          <p:nvPr/>
        </p:nvSpPr>
        <p:spPr>
          <a:xfrm>
            <a:off x="789601" y="1713479"/>
            <a:ext cx="310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DCIR 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secteur privé, ville et hôpital privé</a:t>
            </a:r>
          </a:p>
        </p:txBody>
      </p:sp>
      <p:sp>
        <p:nvSpPr>
          <p:cNvPr id="107" name="ZoneTexte 16">
            <a:extLst>
              <a:ext uri="{FF2B5EF4-FFF2-40B4-BE49-F238E27FC236}">
                <a16:creationId xmlns:a16="http://schemas.microsoft.com/office/drawing/2014/main" id="{204315D7-2914-4811-9D55-CF497466606D}"/>
              </a:ext>
            </a:extLst>
          </p:cNvPr>
          <p:cNvSpPr txBox="1"/>
          <p:nvPr/>
        </p:nvSpPr>
        <p:spPr>
          <a:xfrm>
            <a:off x="4758859" y="2724556"/>
            <a:ext cx="88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Médicaments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E65E48A-0D10-4282-B366-9990E8BA1794}"/>
              </a:ext>
            </a:extLst>
          </p:cNvPr>
          <p:cNvSpPr/>
          <p:nvPr/>
        </p:nvSpPr>
        <p:spPr>
          <a:xfrm>
            <a:off x="5745368" y="2774948"/>
            <a:ext cx="1141472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PHA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0D620F1-92BA-4519-A9D0-68EDC0989D8E}"/>
              </a:ext>
            </a:extLst>
          </p:cNvPr>
          <p:cNvSpPr/>
          <p:nvPr/>
        </p:nvSpPr>
        <p:spPr>
          <a:xfrm>
            <a:off x="8889060" y="3608783"/>
            <a:ext cx="3228598" cy="1169551"/>
          </a:xfrm>
          <a:prstGeom prst="rect">
            <a:avLst/>
          </a:prstGeom>
          <a:solidFill>
            <a:srgbClr val="E8D7DB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 = ∑ (Quantité remboursée X Prix 	unitaire de prestation)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∑ ( Taux de remboursement X 	Quantité remboursée X 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	Prix unitaire de prestation)</a:t>
            </a:r>
          </a:p>
        </p:txBody>
      </p:sp>
      <p:sp>
        <p:nvSpPr>
          <p:cNvPr id="111" name="ZoneTexte 11">
            <a:extLst>
              <a:ext uri="{FF2B5EF4-FFF2-40B4-BE49-F238E27FC236}">
                <a16:creationId xmlns:a16="http://schemas.microsoft.com/office/drawing/2014/main" id="{3005C857-FAB3-4323-9021-996FCD2FD90C}"/>
              </a:ext>
            </a:extLst>
          </p:cNvPr>
          <p:cNvSpPr txBox="1"/>
          <p:nvPr/>
        </p:nvSpPr>
        <p:spPr>
          <a:xfrm>
            <a:off x="4823870" y="3567441"/>
            <a:ext cx="91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Actes </a:t>
            </a:r>
          </a:p>
          <a:p>
            <a:r>
              <a:rPr lang="fr-FR" sz="1400" dirty="0"/>
              <a:t>CCAM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86ABD54-4673-47FA-9B74-48D79D9B04D3}"/>
              </a:ext>
            </a:extLst>
          </p:cNvPr>
          <p:cNvSpPr/>
          <p:nvPr/>
        </p:nvSpPr>
        <p:spPr>
          <a:xfrm>
            <a:off x="1322297" y="3787809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2247A5-8DC5-4DF7-8BEE-3A98EAA1FC31}"/>
              </a:ext>
            </a:extLst>
          </p:cNvPr>
          <p:cNvSpPr/>
          <p:nvPr/>
        </p:nvSpPr>
        <p:spPr>
          <a:xfrm>
            <a:off x="5755217" y="3673269"/>
            <a:ext cx="1141472" cy="29269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9B22734-0C4B-4F03-B251-FBC8F00B0275}"/>
              </a:ext>
            </a:extLst>
          </p:cNvPr>
          <p:cNvSpPr/>
          <p:nvPr/>
        </p:nvSpPr>
        <p:spPr>
          <a:xfrm>
            <a:off x="6597794" y="3910229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CA18694-6817-41B0-AD55-5A52C4E5F680}"/>
              </a:ext>
            </a:extLst>
          </p:cNvPr>
          <p:cNvSpPr/>
          <p:nvPr/>
        </p:nvSpPr>
        <p:spPr>
          <a:xfrm>
            <a:off x="9324760" y="5213058"/>
            <a:ext cx="1293076" cy="789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Année de disponibilité de données</a:t>
            </a:r>
            <a:endParaRPr lang="fr-FR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3AB096-D6F0-40C5-BE30-E21E19A9363C}"/>
              </a:ext>
            </a:extLst>
          </p:cNvPr>
          <p:cNvSpPr/>
          <p:nvPr/>
        </p:nvSpPr>
        <p:spPr bwMode="auto">
          <a:xfrm>
            <a:off x="10746156" y="4973438"/>
            <a:ext cx="1290986" cy="375231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Base DCIR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EF7890-39B7-4E7D-BE53-349C63E06167}"/>
              </a:ext>
            </a:extLst>
          </p:cNvPr>
          <p:cNvSpPr/>
          <p:nvPr/>
        </p:nvSpPr>
        <p:spPr bwMode="auto">
          <a:xfrm>
            <a:off x="10746156" y="5408890"/>
            <a:ext cx="1290986" cy="375231"/>
          </a:xfrm>
          <a:prstGeom prst="rect">
            <a:avLst/>
          </a:prstGeom>
          <a:solidFill>
            <a:srgbClr val="D1B0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Variable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F5B22B-D0E0-44EB-9C3E-23B4C8D9B32F}"/>
              </a:ext>
            </a:extLst>
          </p:cNvPr>
          <p:cNvSpPr/>
          <p:nvPr/>
        </p:nvSpPr>
        <p:spPr bwMode="auto">
          <a:xfrm>
            <a:off x="10746156" y="5853004"/>
            <a:ext cx="1290986" cy="375231"/>
          </a:xfrm>
          <a:prstGeom prst="rect">
            <a:avLst/>
          </a:prstGeom>
          <a:solidFill>
            <a:srgbClr val="E8D7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Formule Eco</a:t>
            </a:r>
          </a:p>
        </p:txBody>
      </p:sp>
      <p:sp>
        <p:nvSpPr>
          <p:cNvPr id="35" name="ZoneTexte 24">
            <a:extLst>
              <a:ext uri="{FF2B5EF4-FFF2-40B4-BE49-F238E27FC236}">
                <a16:creationId xmlns:a16="http://schemas.microsoft.com/office/drawing/2014/main" id="{15228D07-9348-4881-B85D-6B67509BDAF0}"/>
              </a:ext>
            </a:extLst>
          </p:cNvPr>
          <p:cNvSpPr txBox="1"/>
          <p:nvPr/>
        </p:nvSpPr>
        <p:spPr>
          <a:xfrm>
            <a:off x="4798427" y="458270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Examens</a:t>
            </a:r>
          </a:p>
          <a:p>
            <a:r>
              <a:rPr lang="fr-FR" sz="1400" dirty="0"/>
              <a:t>biologie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FAAAFB-7217-4607-9E2D-285E96AFA089}"/>
              </a:ext>
            </a:extLst>
          </p:cNvPr>
          <p:cNvSpPr/>
          <p:nvPr/>
        </p:nvSpPr>
        <p:spPr>
          <a:xfrm>
            <a:off x="6627484" y="4624865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0007CD-AC93-41AC-938B-B3108295E546}"/>
              </a:ext>
            </a:extLst>
          </p:cNvPr>
          <p:cNvSpPr/>
          <p:nvPr/>
        </p:nvSpPr>
        <p:spPr>
          <a:xfrm>
            <a:off x="6631335" y="5901345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08</a:t>
            </a:r>
          </a:p>
        </p:txBody>
      </p:sp>
      <p:sp>
        <p:nvSpPr>
          <p:cNvPr id="66" name="ZoneTexte 20">
            <a:extLst>
              <a:ext uri="{FF2B5EF4-FFF2-40B4-BE49-F238E27FC236}">
                <a16:creationId xmlns:a16="http://schemas.microsoft.com/office/drawing/2014/main" id="{3D24CE51-009C-44A0-BB05-02C8C988FA65}"/>
              </a:ext>
            </a:extLst>
          </p:cNvPr>
          <p:cNvSpPr txBox="1"/>
          <p:nvPr/>
        </p:nvSpPr>
        <p:spPr>
          <a:xfrm>
            <a:off x="4685404" y="1930276"/>
            <a:ext cx="105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Dispositifs médicaux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4CF6891C-C4C9-4C90-AB6B-943924978F23}"/>
              </a:ext>
            </a:extLst>
          </p:cNvPr>
          <p:cNvSpPr/>
          <p:nvPr/>
        </p:nvSpPr>
        <p:spPr>
          <a:xfrm>
            <a:off x="4101371" y="952968"/>
            <a:ext cx="416843" cy="5275268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5EB85C3-7B44-4BE6-A3BD-20E67E6C0BCD}"/>
              </a:ext>
            </a:extLst>
          </p:cNvPr>
          <p:cNvSpPr/>
          <p:nvPr/>
        </p:nvSpPr>
        <p:spPr>
          <a:xfrm>
            <a:off x="5745368" y="1204499"/>
            <a:ext cx="1101600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E028DC-C0ED-43A2-8A3F-321E66C520A7}"/>
              </a:ext>
            </a:extLst>
          </p:cNvPr>
          <p:cNvSpPr/>
          <p:nvPr/>
        </p:nvSpPr>
        <p:spPr>
          <a:xfrm>
            <a:off x="6605697" y="1396347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71" name="ZoneTexte 20">
            <a:extLst>
              <a:ext uri="{FF2B5EF4-FFF2-40B4-BE49-F238E27FC236}">
                <a16:creationId xmlns:a16="http://schemas.microsoft.com/office/drawing/2014/main" id="{805CF41F-1432-4064-AAD1-1E92655DAB4C}"/>
              </a:ext>
            </a:extLst>
          </p:cNvPr>
          <p:cNvSpPr txBox="1"/>
          <p:nvPr/>
        </p:nvSpPr>
        <p:spPr>
          <a:xfrm>
            <a:off x="4740998" y="5720508"/>
            <a:ext cx="104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Transport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A7CD3-C2AB-4033-B106-1308AEB1CB29}"/>
              </a:ext>
            </a:extLst>
          </p:cNvPr>
          <p:cNvSpPr/>
          <p:nvPr/>
        </p:nvSpPr>
        <p:spPr>
          <a:xfrm>
            <a:off x="7099254" y="3670676"/>
            <a:ext cx="1319778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CAM_PRS_IDE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8DBADA-5CB0-4CA3-A5D2-27331B3E3908}"/>
              </a:ext>
            </a:extLst>
          </p:cNvPr>
          <p:cNvSpPr/>
          <p:nvPr/>
        </p:nvSpPr>
        <p:spPr>
          <a:xfrm>
            <a:off x="7089732" y="2835219"/>
            <a:ext cx="1329300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PHA_PRS_IDE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B17232-9A0B-4E96-A95C-D29591F71092}"/>
              </a:ext>
            </a:extLst>
          </p:cNvPr>
          <p:cNvSpPr/>
          <p:nvPr/>
        </p:nvSpPr>
        <p:spPr>
          <a:xfrm>
            <a:off x="7099254" y="2072407"/>
            <a:ext cx="1319778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TIP_PRS_IDE</a:t>
            </a:r>
          </a:p>
        </p:txBody>
      </p:sp>
      <p:sp>
        <p:nvSpPr>
          <p:cNvPr id="76" name="ZoneTexte 20">
            <a:extLst>
              <a:ext uri="{FF2B5EF4-FFF2-40B4-BE49-F238E27FC236}">
                <a16:creationId xmlns:a16="http://schemas.microsoft.com/office/drawing/2014/main" id="{EBB5E8B1-1B78-44A4-8A08-2926E0CFDA87}"/>
              </a:ext>
            </a:extLst>
          </p:cNvPr>
          <p:cNvSpPr txBox="1"/>
          <p:nvPr/>
        </p:nvSpPr>
        <p:spPr>
          <a:xfrm>
            <a:off x="4798427" y="1219624"/>
            <a:ext cx="105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CS, PS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5CC178-3A3E-490F-871E-F29F03A9E1D7}"/>
              </a:ext>
            </a:extLst>
          </p:cNvPr>
          <p:cNvSpPr/>
          <p:nvPr/>
        </p:nvSpPr>
        <p:spPr>
          <a:xfrm>
            <a:off x="7047977" y="1071607"/>
            <a:ext cx="1437995" cy="600164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PSP(E)_STJ_COD,</a:t>
            </a:r>
          </a:p>
          <a:p>
            <a:r>
              <a:rPr lang="fr-FR" sz="1100" i="1" cap="all" dirty="0">
                <a:solidFill>
                  <a:sysClr val="windowText" lastClr="000000"/>
                </a:solidFill>
              </a:rPr>
              <a:t>PSP(E)_SPE_COD,</a:t>
            </a:r>
          </a:p>
          <a:p>
            <a:r>
              <a:rPr lang="fr-FR" sz="1100" i="1" cap="all" dirty="0">
                <a:solidFill>
                  <a:sysClr val="windowText" lastClr="000000"/>
                </a:solidFill>
              </a:rPr>
              <a:t>PSP(E)_ACT_NAT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1171D-30F3-4869-97BF-6AF16EB3A9C8}"/>
              </a:ext>
            </a:extLst>
          </p:cNvPr>
          <p:cNvSpPr/>
          <p:nvPr/>
        </p:nvSpPr>
        <p:spPr>
          <a:xfrm>
            <a:off x="7076928" y="5602376"/>
            <a:ext cx="1342104" cy="432812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TRS_ACT_PRU,</a:t>
            </a:r>
          </a:p>
          <a:p>
            <a:r>
              <a:rPr lang="fr-FR" sz="1100" i="1" cap="all" dirty="0">
                <a:solidFill>
                  <a:sysClr val="windowText" lastClr="000000"/>
                </a:solidFill>
              </a:rPr>
              <a:t>TRS_ACT_QSN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4AE769-EF2D-4062-9612-43404693AD32}"/>
              </a:ext>
            </a:extLst>
          </p:cNvPr>
          <p:cNvSpPr/>
          <p:nvPr/>
        </p:nvSpPr>
        <p:spPr>
          <a:xfrm>
            <a:off x="5751698" y="3183370"/>
            <a:ext cx="1141472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UCD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49256F-F8CD-49BB-8B0D-74F16755E430}"/>
              </a:ext>
            </a:extLst>
          </p:cNvPr>
          <p:cNvSpPr/>
          <p:nvPr/>
        </p:nvSpPr>
        <p:spPr>
          <a:xfrm>
            <a:off x="6608176" y="3420256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09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8934A6-F027-43C5-98BE-08C3A533C873}"/>
              </a:ext>
            </a:extLst>
          </p:cNvPr>
          <p:cNvSpPr/>
          <p:nvPr/>
        </p:nvSpPr>
        <p:spPr>
          <a:xfrm>
            <a:off x="7099254" y="3263730"/>
            <a:ext cx="1329300" cy="261610"/>
          </a:xfrm>
          <a:prstGeom prst="rect">
            <a:avLst/>
          </a:prstGeom>
          <a:solidFill>
            <a:srgbClr val="D1B0DB"/>
          </a:solidFill>
        </p:spPr>
        <p:txBody>
          <a:bodyPr wrap="square">
            <a:spAutoFit/>
          </a:bodyPr>
          <a:lstStyle/>
          <a:p>
            <a:r>
              <a:rPr lang="fr-FR" sz="1100" i="1" cap="all" dirty="0">
                <a:solidFill>
                  <a:sysClr val="windowText" lastClr="000000"/>
                </a:solidFill>
              </a:rPr>
              <a:t>UCD_UCD_COD</a:t>
            </a:r>
          </a:p>
        </p:txBody>
      </p:sp>
      <p:sp>
        <p:nvSpPr>
          <p:cNvPr id="81" name="Accolade fermante 80">
            <a:extLst>
              <a:ext uri="{FF2B5EF4-FFF2-40B4-BE49-F238E27FC236}">
                <a16:creationId xmlns:a16="http://schemas.microsoft.com/office/drawing/2014/main" id="{A8C43CC6-EF30-467D-9744-D56259F6D4C1}"/>
              </a:ext>
            </a:extLst>
          </p:cNvPr>
          <p:cNvSpPr/>
          <p:nvPr/>
        </p:nvSpPr>
        <p:spPr>
          <a:xfrm>
            <a:off x="8406920" y="1970176"/>
            <a:ext cx="416843" cy="4258060"/>
          </a:xfrm>
          <a:prstGeom prst="rightBrace">
            <a:avLst/>
          </a:prstGeom>
          <a:ln w="28575">
            <a:solidFill>
              <a:srgbClr val="D1B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B87A56-58ED-4F28-A8CE-DA820ED2A7E2}"/>
              </a:ext>
            </a:extLst>
          </p:cNvPr>
          <p:cNvSpPr/>
          <p:nvPr/>
        </p:nvSpPr>
        <p:spPr>
          <a:xfrm>
            <a:off x="8835875" y="1083208"/>
            <a:ext cx="3228598" cy="738664"/>
          </a:xfrm>
          <a:prstGeom prst="rect">
            <a:avLst/>
          </a:prstGeom>
          <a:solidFill>
            <a:srgbClr val="E8D7DB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 = Montant total payé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∑ ( Taux de remboursement X 	montant total)</a:t>
            </a:r>
          </a:p>
        </p:txBody>
      </p:sp>
      <p:sp>
        <p:nvSpPr>
          <p:cNvPr id="83" name="Accolade fermante 82">
            <a:extLst>
              <a:ext uri="{FF2B5EF4-FFF2-40B4-BE49-F238E27FC236}">
                <a16:creationId xmlns:a16="http://schemas.microsoft.com/office/drawing/2014/main" id="{C832C483-0457-4BE2-90FD-D05ED08191EA}"/>
              </a:ext>
            </a:extLst>
          </p:cNvPr>
          <p:cNvSpPr/>
          <p:nvPr/>
        </p:nvSpPr>
        <p:spPr>
          <a:xfrm>
            <a:off x="8419032" y="952968"/>
            <a:ext cx="416843" cy="970064"/>
          </a:xfrm>
          <a:prstGeom prst="rightBrace">
            <a:avLst/>
          </a:prstGeom>
          <a:ln w="28575">
            <a:solidFill>
              <a:srgbClr val="D1B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5B7EF4-B6A2-4B6C-B3A4-6D56562355B0}"/>
              </a:ext>
            </a:extLst>
          </p:cNvPr>
          <p:cNvSpPr/>
          <p:nvPr/>
        </p:nvSpPr>
        <p:spPr>
          <a:xfrm>
            <a:off x="9270129" y="2103348"/>
            <a:ext cx="2345427" cy="1160382"/>
          </a:xfrm>
          <a:prstGeom prst="ellipse">
            <a:avLst/>
          </a:prstGeom>
          <a:solidFill>
            <a:srgbClr val="8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/>
              <a:t>Exclusion des informations des ETB privés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06645EC-769E-4691-8BA5-E12B0C1B4D47}"/>
              </a:ext>
            </a:extLst>
          </p:cNvPr>
          <p:cNvSpPr/>
          <p:nvPr/>
        </p:nvSpPr>
        <p:spPr>
          <a:xfrm>
            <a:off x="6601846" y="3011834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EC210BA-8455-492C-AFEB-1AD5589EB306}"/>
              </a:ext>
            </a:extLst>
          </p:cNvPr>
          <p:cNvSpPr/>
          <p:nvPr/>
        </p:nvSpPr>
        <p:spPr>
          <a:xfrm>
            <a:off x="5745368" y="2010085"/>
            <a:ext cx="1101600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TIP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A7C72D-E6F9-46BC-B748-E09A49947ECA}"/>
              </a:ext>
            </a:extLst>
          </p:cNvPr>
          <p:cNvCxnSpPr/>
          <p:nvPr/>
        </p:nvCxnSpPr>
        <p:spPr>
          <a:xfrm>
            <a:off x="4685404" y="1821872"/>
            <a:ext cx="391458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BB38426-A3C7-46D9-AC3B-3F88135F7500}"/>
              </a:ext>
            </a:extLst>
          </p:cNvPr>
          <p:cNvSpPr/>
          <p:nvPr/>
        </p:nvSpPr>
        <p:spPr>
          <a:xfrm>
            <a:off x="5844344" y="4904531"/>
            <a:ext cx="1102763" cy="3563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IR_ BTF_R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293BEE-E163-4246-908D-6C430C43E5B2}"/>
              </a:ext>
            </a:extLst>
          </p:cNvPr>
          <p:cNvSpPr/>
          <p:nvPr/>
        </p:nvSpPr>
        <p:spPr>
          <a:xfrm>
            <a:off x="6605697" y="2201933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9989798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40D1B8C-89F0-44A5-AF54-62B6555438ED}"/>
              </a:ext>
            </a:extLst>
          </p:cNvPr>
          <p:cNvSpPr/>
          <p:nvPr/>
        </p:nvSpPr>
        <p:spPr>
          <a:xfrm>
            <a:off x="420654" y="952969"/>
            <a:ext cx="10347048" cy="2251320"/>
          </a:xfrm>
          <a:prstGeom prst="rect">
            <a:avLst/>
          </a:prstGeom>
          <a:solidFill>
            <a:schemeClr val="accent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4B3EC35-6893-4568-B01A-6C592C1F14B7}"/>
              </a:ext>
            </a:extLst>
          </p:cNvPr>
          <p:cNvSpPr/>
          <p:nvPr/>
        </p:nvSpPr>
        <p:spPr>
          <a:xfrm>
            <a:off x="455765" y="5220779"/>
            <a:ext cx="10347048" cy="1218505"/>
          </a:xfrm>
          <a:prstGeom prst="rect">
            <a:avLst/>
          </a:prstGeom>
          <a:solidFill>
            <a:schemeClr val="accent4">
              <a:lumMod val="60000"/>
              <a:lumOff val="4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C0430D-586D-4592-87A4-EB69B9658F37}"/>
              </a:ext>
            </a:extLst>
          </p:cNvPr>
          <p:cNvSpPr/>
          <p:nvPr/>
        </p:nvSpPr>
        <p:spPr>
          <a:xfrm>
            <a:off x="3235048" y="5336001"/>
            <a:ext cx="827039" cy="38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FB,FC</a:t>
            </a:r>
            <a:endParaRPr lang="fr-FR" sz="1400" baseline="-250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2048A7-B18A-4618-A6B6-4A04ED476607}"/>
              </a:ext>
            </a:extLst>
          </p:cNvPr>
          <p:cNvSpPr/>
          <p:nvPr/>
        </p:nvSpPr>
        <p:spPr>
          <a:xfrm>
            <a:off x="420653" y="3285522"/>
            <a:ext cx="10347048" cy="1829457"/>
          </a:xfrm>
          <a:prstGeom prst="rect">
            <a:avLst/>
          </a:prstGeom>
          <a:solidFill>
            <a:schemeClr val="bg2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0653" y="176371"/>
            <a:ext cx="11131296" cy="657286"/>
          </a:xfrm>
        </p:spPr>
        <p:txBody>
          <a:bodyPr/>
          <a:lstStyle/>
          <a:p>
            <a:r>
              <a:rPr lang="fr-FR" dirty="0"/>
              <a:t>Valorisation Economique – PMSI Privé et Public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8EACA7-2777-422B-B59D-66FCED9698A6}"/>
              </a:ext>
            </a:extLst>
          </p:cNvPr>
          <p:cNvSpPr/>
          <p:nvPr/>
        </p:nvSpPr>
        <p:spPr>
          <a:xfrm>
            <a:off x="2457742" y="1663774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STC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AD1F084-B5C8-4DE8-83EC-E6F5D6AFB2AA}"/>
              </a:ext>
            </a:extLst>
          </p:cNvPr>
          <p:cNvSpPr/>
          <p:nvPr/>
        </p:nvSpPr>
        <p:spPr>
          <a:xfrm>
            <a:off x="2481436" y="1114344"/>
            <a:ext cx="818422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VALO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B448E6E-2724-4BC9-A46E-54F3A5F9A2DD}"/>
              </a:ext>
            </a:extLst>
          </p:cNvPr>
          <p:cNvSpPr/>
          <p:nvPr/>
        </p:nvSpPr>
        <p:spPr>
          <a:xfrm>
            <a:off x="4404596" y="1412229"/>
            <a:ext cx="208166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- Montants facturés AM</a:t>
            </a:r>
            <a:endParaRPr lang="fr-FR" sz="1400" cap="all" dirty="0">
              <a:solidFill>
                <a:sysClr val="windowText" lastClr="0000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5CC713-1176-4EB5-9E5E-A81FE6A8EC26}"/>
              </a:ext>
            </a:extLst>
          </p:cNvPr>
          <p:cNvSpPr/>
          <p:nvPr/>
        </p:nvSpPr>
        <p:spPr>
          <a:xfrm>
            <a:off x="7118634" y="1760686"/>
            <a:ext cx="336381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A291C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 = Méthodologie ENCC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Montants AM (GHM et prestations en sus)</a:t>
            </a:r>
            <a:endParaRPr lang="fr-FR" sz="1400" cap="all" dirty="0">
              <a:solidFill>
                <a:sysClr val="windowText" lastClr="000000"/>
              </a:solidFill>
            </a:endParaRPr>
          </a:p>
        </p:txBody>
      </p:sp>
      <p:sp>
        <p:nvSpPr>
          <p:cNvPr id="33" name="ZoneTexte 20">
            <a:extLst>
              <a:ext uri="{FF2B5EF4-FFF2-40B4-BE49-F238E27FC236}">
                <a16:creationId xmlns:a16="http://schemas.microsoft.com/office/drawing/2014/main" id="{DA1B23E9-E20E-4597-8C67-90CD1E740430}"/>
              </a:ext>
            </a:extLst>
          </p:cNvPr>
          <p:cNvSpPr txBox="1"/>
          <p:nvPr/>
        </p:nvSpPr>
        <p:spPr>
          <a:xfrm>
            <a:off x="457757" y="1993658"/>
            <a:ext cx="19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 MCO </a:t>
            </a:r>
          </a:p>
          <a:p>
            <a:pPr algn="ctr"/>
            <a:r>
              <a:rPr lang="fr-FR" sz="1400" dirty="0"/>
              <a:t>avant 2011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146FAC-EDC0-4F85-970D-157190799B83}"/>
              </a:ext>
            </a:extLst>
          </p:cNvPr>
          <p:cNvSpPr/>
          <p:nvPr/>
        </p:nvSpPr>
        <p:spPr>
          <a:xfrm>
            <a:off x="3095109" y="1356940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E010C2-DA9F-41B1-ADD2-2B6046B9B337}"/>
              </a:ext>
            </a:extLst>
          </p:cNvPr>
          <p:cNvSpPr/>
          <p:nvPr/>
        </p:nvSpPr>
        <p:spPr>
          <a:xfrm>
            <a:off x="2286822" y="2168995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B506AF-AA71-4473-B993-9494908117BB}"/>
              </a:ext>
            </a:extLst>
          </p:cNvPr>
          <p:cNvSpPr/>
          <p:nvPr/>
        </p:nvSpPr>
        <p:spPr>
          <a:xfrm>
            <a:off x="2843939" y="2451177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AE80D6-F2EE-43DE-B332-319CDBF01460}"/>
              </a:ext>
            </a:extLst>
          </p:cNvPr>
          <p:cNvSpPr/>
          <p:nvPr/>
        </p:nvSpPr>
        <p:spPr>
          <a:xfrm>
            <a:off x="2303914" y="2676814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DMIP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7F0A28-30CA-468C-AE21-0B318870A678}"/>
              </a:ext>
            </a:extLst>
          </p:cNvPr>
          <p:cNvSpPr/>
          <p:nvPr/>
        </p:nvSpPr>
        <p:spPr>
          <a:xfrm>
            <a:off x="2843938" y="2946995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08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A4066AE-6509-48B8-A1DB-C4D5E156FA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999"/>
            <a:ext cx="1390142" cy="241046"/>
          </a:xfrm>
          <a:prstGeom prst="rect">
            <a:avLst/>
          </a:prstGeom>
        </p:spPr>
      </p:pic>
      <p:sp>
        <p:nvSpPr>
          <p:cNvPr id="45" name="Rectangle 58">
            <a:extLst>
              <a:ext uri="{FF2B5EF4-FFF2-40B4-BE49-F238E27FC236}">
                <a16:creationId xmlns:a16="http://schemas.microsoft.com/office/drawing/2014/main" id="{B19BEFE7-BC3E-4FAB-8AA5-93D173A6E8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76E576D0-E938-4806-8EA6-CABB5D973E48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13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9" name="ZoneTexte 20">
            <a:extLst>
              <a:ext uri="{FF2B5EF4-FFF2-40B4-BE49-F238E27FC236}">
                <a16:creationId xmlns:a16="http://schemas.microsoft.com/office/drawing/2014/main" id="{52A4C4F3-87A2-4659-8547-1CE207128212}"/>
              </a:ext>
            </a:extLst>
          </p:cNvPr>
          <p:cNvSpPr txBox="1"/>
          <p:nvPr/>
        </p:nvSpPr>
        <p:spPr>
          <a:xfrm>
            <a:off x="455765" y="1068184"/>
            <a:ext cx="19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 MCO après  2011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78806A-BCB1-469B-AB9E-76052208ABF5}"/>
              </a:ext>
            </a:extLst>
          </p:cNvPr>
          <p:cNvSpPr/>
          <p:nvPr/>
        </p:nvSpPr>
        <p:spPr>
          <a:xfrm>
            <a:off x="10668650" y="4028412"/>
            <a:ext cx="1293076" cy="789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Année de disponibilité de données</a:t>
            </a:r>
            <a:endParaRPr lang="fr-FR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A74F78-34C6-4532-A299-711498044CF5}"/>
              </a:ext>
            </a:extLst>
          </p:cNvPr>
          <p:cNvSpPr/>
          <p:nvPr/>
        </p:nvSpPr>
        <p:spPr bwMode="auto">
          <a:xfrm>
            <a:off x="10665582" y="4906520"/>
            <a:ext cx="1296144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Base PMSI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92AF93-5F76-4A7B-BACC-F792044C5582}"/>
              </a:ext>
            </a:extLst>
          </p:cNvPr>
          <p:cNvSpPr/>
          <p:nvPr/>
        </p:nvSpPr>
        <p:spPr bwMode="auto">
          <a:xfrm>
            <a:off x="10665582" y="5404413"/>
            <a:ext cx="12961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Variable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B45677-186B-402B-B17E-0DCD6F08E79E}"/>
              </a:ext>
            </a:extLst>
          </p:cNvPr>
          <p:cNvSpPr/>
          <p:nvPr/>
        </p:nvSpPr>
        <p:spPr bwMode="auto">
          <a:xfrm>
            <a:off x="10665582" y="5888718"/>
            <a:ext cx="12961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rPr>
              <a:t>Formule Eco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EBA48F-FADB-43E6-9CD3-8B21044B1350}"/>
              </a:ext>
            </a:extLst>
          </p:cNvPr>
          <p:cNvSpPr/>
          <p:nvPr/>
        </p:nvSpPr>
        <p:spPr>
          <a:xfrm>
            <a:off x="2423057" y="3460637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20ED63-3CC6-44B9-B847-2A4E66DF64ED}"/>
              </a:ext>
            </a:extLst>
          </p:cNvPr>
          <p:cNvSpPr/>
          <p:nvPr/>
        </p:nvSpPr>
        <p:spPr>
          <a:xfrm>
            <a:off x="2967045" y="3721060"/>
            <a:ext cx="701643" cy="277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09-14</a:t>
            </a:r>
          </a:p>
        </p:txBody>
      </p:sp>
      <p:sp>
        <p:nvSpPr>
          <p:cNvPr id="36" name="ZoneTexte 20">
            <a:extLst>
              <a:ext uri="{FF2B5EF4-FFF2-40B4-BE49-F238E27FC236}">
                <a16:creationId xmlns:a16="http://schemas.microsoft.com/office/drawing/2014/main" id="{827E5921-11C0-47E4-BCBE-04324EE64296}"/>
              </a:ext>
            </a:extLst>
          </p:cNvPr>
          <p:cNvSpPr txBox="1"/>
          <p:nvPr/>
        </p:nvSpPr>
        <p:spPr>
          <a:xfrm>
            <a:off x="477102" y="3405641"/>
            <a:ext cx="17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 SSR avant 2011 (GHJ)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84ADD6-CC6F-4ADF-9479-F49948FBA7CF}"/>
              </a:ext>
            </a:extLst>
          </p:cNvPr>
          <p:cNvSpPr/>
          <p:nvPr/>
        </p:nvSpPr>
        <p:spPr>
          <a:xfrm>
            <a:off x="4419291" y="3426366"/>
            <a:ext cx="20669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Nb IVA séjour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Nb Jrs RHS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1DA9C9-6EDB-416E-AB29-10FA7267E22B}"/>
              </a:ext>
            </a:extLst>
          </p:cNvPr>
          <p:cNvSpPr/>
          <p:nvPr/>
        </p:nvSpPr>
        <p:spPr>
          <a:xfrm>
            <a:off x="7080625" y="3999011"/>
            <a:ext cx="34398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 = Méthodologie ENCC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Nb d’IVA X coût moyen d’un IVA *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4017F3-BA6B-41E3-9335-E0E14F005DA9}"/>
              </a:ext>
            </a:extLst>
          </p:cNvPr>
          <p:cNvSpPr/>
          <p:nvPr/>
        </p:nvSpPr>
        <p:spPr>
          <a:xfrm>
            <a:off x="2297799" y="4080417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97DFD8-2A4A-48F1-8E56-36B0A0857B66}"/>
              </a:ext>
            </a:extLst>
          </p:cNvPr>
          <p:cNvSpPr/>
          <p:nvPr/>
        </p:nvSpPr>
        <p:spPr>
          <a:xfrm>
            <a:off x="2890647" y="4331054"/>
            <a:ext cx="450000" cy="277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11</a:t>
            </a:r>
          </a:p>
        </p:txBody>
      </p:sp>
      <p:sp>
        <p:nvSpPr>
          <p:cNvPr id="50" name="ZoneTexte 20">
            <a:extLst>
              <a:ext uri="{FF2B5EF4-FFF2-40B4-BE49-F238E27FC236}">
                <a16:creationId xmlns:a16="http://schemas.microsoft.com/office/drawing/2014/main" id="{A67EA414-1943-4F89-A931-C0001E9B7083}"/>
              </a:ext>
            </a:extLst>
          </p:cNvPr>
          <p:cNvSpPr txBox="1"/>
          <p:nvPr/>
        </p:nvSpPr>
        <p:spPr>
          <a:xfrm>
            <a:off x="471175" y="4186615"/>
            <a:ext cx="176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 SSR après 2011 (GME)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1FC749-9550-4016-9AF4-E9CF5726B84B}"/>
              </a:ext>
            </a:extLst>
          </p:cNvPr>
          <p:cNvSpPr/>
          <p:nvPr/>
        </p:nvSpPr>
        <p:spPr>
          <a:xfrm>
            <a:off x="2311250" y="4552036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5F65793-1FCE-4E33-B5AA-7E7C07BE2994}"/>
              </a:ext>
            </a:extLst>
          </p:cNvPr>
          <p:cNvSpPr/>
          <p:nvPr/>
        </p:nvSpPr>
        <p:spPr>
          <a:xfrm>
            <a:off x="2858982" y="4815867"/>
            <a:ext cx="450000" cy="250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862D47-9851-4ACD-9A61-988D57B7513E}"/>
              </a:ext>
            </a:extLst>
          </p:cNvPr>
          <p:cNvSpPr/>
          <p:nvPr/>
        </p:nvSpPr>
        <p:spPr>
          <a:xfrm>
            <a:off x="2316334" y="5356204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STC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3FAC33-A65F-4956-82F6-9FAC096A49D1}"/>
              </a:ext>
            </a:extLst>
          </p:cNvPr>
          <p:cNvSpPr/>
          <p:nvPr/>
        </p:nvSpPr>
        <p:spPr>
          <a:xfrm>
            <a:off x="2951483" y="5596807"/>
            <a:ext cx="450000" cy="277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07</a:t>
            </a:r>
          </a:p>
        </p:txBody>
      </p:sp>
      <p:sp>
        <p:nvSpPr>
          <p:cNvPr id="64" name="ZoneTexte 20">
            <a:extLst>
              <a:ext uri="{FF2B5EF4-FFF2-40B4-BE49-F238E27FC236}">
                <a16:creationId xmlns:a16="http://schemas.microsoft.com/office/drawing/2014/main" id="{8530707A-9730-4F08-9E5A-36A1EA9CFB42}"/>
              </a:ext>
            </a:extLst>
          </p:cNvPr>
          <p:cNvSpPr txBox="1"/>
          <p:nvPr/>
        </p:nvSpPr>
        <p:spPr>
          <a:xfrm>
            <a:off x="466588" y="5426308"/>
            <a:ext cx="176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 HAD</a:t>
            </a:r>
          </a:p>
          <a:p>
            <a:pPr algn="ctr"/>
            <a:r>
              <a:rPr lang="fr-FR" sz="1400" dirty="0"/>
              <a:t>(GHT)</a:t>
            </a:r>
          </a:p>
          <a:p>
            <a:pPr algn="ctr"/>
            <a:r>
              <a:rPr lang="fr-FR" sz="1400" dirty="0"/>
              <a:t>(GHPC)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544F3A-544A-46A7-A708-E66DD2FF760A}"/>
              </a:ext>
            </a:extLst>
          </p:cNvPr>
          <p:cNvSpPr/>
          <p:nvPr/>
        </p:nvSpPr>
        <p:spPr>
          <a:xfrm>
            <a:off x="2307999" y="5874285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MED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20CA6B6-5191-416E-A166-C1BD8C7AD164}"/>
              </a:ext>
            </a:extLst>
          </p:cNvPr>
          <p:cNvSpPr txBox="1"/>
          <p:nvPr/>
        </p:nvSpPr>
        <p:spPr>
          <a:xfrm>
            <a:off x="132256" y="6479206"/>
            <a:ext cx="866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tx2"/>
                </a:solidFill>
              </a:rPr>
              <a:t>IVA : indicateur </a:t>
            </a:r>
            <a:r>
              <a:rPr lang="fr-FR" sz="1200" i="1" dirty="0" err="1">
                <a:solidFill>
                  <a:schemeClr val="tx2"/>
                </a:solidFill>
              </a:rPr>
              <a:t>médicoéconomique</a:t>
            </a:r>
            <a:r>
              <a:rPr lang="fr-FR" sz="1200" i="1" dirty="0">
                <a:solidFill>
                  <a:schemeClr val="tx2"/>
                </a:solidFill>
              </a:rPr>
              <a:t> servant à pondérer l’activité (jrs de présence) déclaré via le PMSI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A56D7E6C-314E-4D9B-AC27-9E480D2A7FA7}"/>
              </a:ext>
            </a:extLst>
          </p:cNvPr>
          <p:cNvSpPr/>
          <p:nvPr/>
        </p:nvSpPr>
        <p:spPr>
          <a:xfrm>
            <a:off x="3976627" y="1121911"/>
            <a:ext cx="173588" cy="898247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ccolade fermante 69">
            <a:extLst>
              <a:ext uri="{FF2B5EF4-FFF2-40B4-BE49-F238E27FC236}">
                <a16:creationId xmlns:a16="http://schemas.microsoft.com/office/drawing/2014/main" id="{95A22725-0E3F-4C6C-8B3C-0649847E84ED}"/>
              </a:ext>
            </a:extLst>
          </p:cNvPr>
          <p:cNvSpPr/>
          <p:nvPr/>
        </p:nvSpPr>
        <p:spPr>
          <a:xfrm>
            <a:off x="4062087" y="1721099"/>
            <a:ext cx="227964" cy="1441781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9E2ED7-FAC5-4649-ACF5-0D16D9975050}"/>
              </a:ext>
            </a:extLst>
          </p:cNvPr>
          <p:cNvSpPr/>
          <p:nvPr/>
        </p:nvSpPr>
        <p:spPr>
          <a:xfrm>
            <a:off x="4394254" y="2262381"/>
            <a:ext cx="208166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- Montants facturé AM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- Nb X Qté administrée/délivrée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ECC921-BCDE-4AE7-A066-9C4495737271}"/>
              </a:ext>
            </a:extLst>
          </p:cNvPr>
          <p:cNvSpPr/>
          <p:nvPr/>
        </p:nvSpPr>
        <p:spPr>
          <a:xfrm>
            <a:off x="3215804" y="2166759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FH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FC82F12-7081-4D24-84BE-095E1B2CE6BD}"/>
              </a:ext>
            </a:extLst>
          </p:cNvPr>
          <p:cNvSpPr/>
          <p:nvPr/>
        </p:nvSpPr>
        <p:spPr>
          <a:xfrm>
            <a:off x="3226998" y="2659547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9CB55D-0DA5-4C1C-A957-923052ED2EF1}"/>
              </a:ext>
            </a:extLst>
          </p:cNvPr>
          <p:cNvSpPr/>
          <p:nvPr/>
        </p:nvSpPr>
        <p:spPr>
          <a:xfrm>
            <a:off x="3673687" y="2936891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53ECCC-E6CF-4D08-A351-ACA22B06EDAC}"/>
              </a:ext>
            </a:extLst>
          </p:cNvPr>
          <p:cNvSpPr/>
          <p:nvPr/>
        </p:nvSpPr>
        <p:spPr>
          <a:xfrm>
            <a:off x="3706687" y="2414481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2F268F-BB58-47D3-BDE2-F34A114B43F7}"/>
              </a:ext>
            </a:extLst>
          </p:cNvPr>
          <p:cNvSpPr/>
          <p:nvPr/>
        </p:nvSpPr>
        <p:spPr>
          <a:xfrm>
            <a:off x="3246375" y="4542221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FH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DE9F7A4-7C48-49B8-9106-36E6B96E548E}"/>
              </a:ext>
            </a:extLst>
          </p:cNvPr>
          <p:cNvSpPr/>
          <p:nvPr/>
        </p:nvSpPr>
        <p:spPr>
          <a:xfrm>
            <a:off x="3704271" y="4816709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DFCB7D-98CB-4FFB-901E-304CEC5CAB80}"/>
              </a:ext>
            </a:extLst>
          </p:cNvPr>
          <p:cNvSpPr/>
          <p:nvPr/>
        </p:nvSpPr>
        <p:spPr>
          <a:xfrm>
            <a:off x="4419679" y="4310457"/>
            <a:ext cx="20731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- Montants facturés AM - Forfaits journaliers</a:t>
            </a:r>
            <a:endParaRPr lang="fr-FR" sz="1400" cap="all" dirty="0">
              <a:solidFill>
                <a:sysClr val="windowText" lastClr="000000"/>
              </a:solidFill>
            </a:endParaRPr>
          </a:p>
        </p:txBody>
      </p:sp>
      <p:sp>
        <p:nvSpPr>
          <p:cNvPr id="82" name="Accolade fermante 81">
            <a:extLst>
              <a:ext uri="{FF2B5EF4-FFF2-40B4-BE49-F238E27FC236}">
                <a16:creationId xmlns:a16="http://schemas.microsoft.com/office/drawing/2014/main" id="{B34B98E2-8BFA-4703-AD63-28C6FE388446}"/>
              </a:ext>
            </a:extLst>
          </p:cNvPr>
          <p:cNvSpPr/>
          <p:nvPr/>
        </p:nvSpPr>
        <p:spPr>
          <a:xfrm>
            <a:off x="4170790" y="4094819"/>
            <a:ext cx="173588" cy="898247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EEBCA1-0AAD-430A-95CF-BBF09FC7D3CF}"/>
              </a:ext>
            </a:extLst>
          </p:cNvPr>
          <p:cNvSpPr/>
          <p:nvPr/>
        </p:nvSpPr>
        <p:spPr>
          <a:xfrm>
            <a:off x="4411130" y="5359228"/>
            <a:ext cx="208166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- Montants facturés AM</a:t>
            </a:r>
            <a:endParaRPr lang="fr-FR" sz="1400" cap="all" dirty="0">
              <a:solidFill>
                <a:sysClr val="windowText" lastClr="00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FD26FEA-5B58-42DA-A208-6CC7275E8C32}"/>
              </a:ext>
            </a:extLst>
          </p:cNvPr>
          <p:cNvSpPr/>
          <p:nvPr/>
        </p:nvSpPr>
        <p:spPr>
          <a:xfrm>
            <a:off x="2904955" y="6123856"/>
            <a:ext cx="450000" cy="277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09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56029F1-8447-4F13-9C18-6752EF43CF2E}"/>
              </a:ext>
            </a:extLst>
          </p:cNvPr>
          <p:cNvSpPr/>
          <p:nvPr/>
        </p:nvSpPr>
        <p:spPr>
          <a:xfrm>
            <a:off x="4419291" y="5817354"/>
            <a:ext cx="208166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- Nb X Qté administrée/délivrée</a:t>
            </a:r>
          </a:p>
        </p:txBody>
      </p:sp>
      <p:sp>
        <p:nvSpPr>
          <p:cNvPr id="87" name="Accolade fermante 86">
            <a:extLst>
              <a:ext uri="{FF2B5EF4-FFF2-40B4-BE49-F238E27FC236}">
                <a16:creationId xmlns:a16="http://schemas.microsoft.com/office/drawing/2014/main" id="{605165B7-1976-4919-9D98-1D01087EC609}"/>
              </a:ext>
            </a:extLst>
          </p:cNvPr>
          <p:cNvSpPr/>
          <p:nvPr/>
        </p:nvSpPr>
        <p:spPr>
          <a:xfrm>
            <a:off x="4198604" y="5344547"/>
            <a:ext cx="169881" cy="94561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6CD1F7D-FD24-4AC0-A82B-0FD908F2D05C}"/>
              </a:ext>
            </a:extLst>
          </p:cNvPr>
          <p:cNvSpPr/>
          <p:nvPr/>
        </p:nvSpPr>
        <p:spPr>
          <a:xfrm>
            <a:off x="7156642" y="5426308"/>
            <a:ext cx="336381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A291C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 = Méthodologie ENCC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Montants AM (GHPC et prestations en sus)</a:t>
            </a:r>
            <a:endParaRPr lang="fr-FR" sz="1400" cap="all" dirty="0">
              <a:solidFill>
                <a:sysClr val="windowText" lastClr="00000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8A557B-BB80-46DA-90C8-F71FF2455FA3}"/>
              </a:ext>
            </a:extLst>
          </p:cNvPr>
          <p:cNvSpPr/>
          <p:nvPr/>
        </p:nvSpPr>
        <p:spPr>
          <a:xfrm>
            <a:off x="3264777" y="5902111"/>
            <a:ext cx="797310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FH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06C70B-545D-4375-97E4-1762F6BACC50}"/>
              </a:ext>
            </a:extLst>
          </p:cNvPr>
          <p:cNvSpPr/>
          <p:nvPr/>
        </p:nvSpPr>
        <p:spPr>
          <a:xfrm>
            <a:off x="3722673" y="6176599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D4CCB93-7145-4251-8294-FD197D236B92}"/>
              </a:ext>
            </a:extLst>
          </p:cNvPr>
          <p:cNvSpPr/>
          <p:nvPr/>
        </p:nvSpPr>
        <p:spPr>
          <a:xfrm>
            <a:off x="3212410" y="4075701"/>
            <a:ext cx="831275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FB, FC</a:t>
            </a:r>
            <a:endParaRPr lang="fr-FR" sz="1400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BD933A3-F861-48C7-8DBB-4E2999E0A3F1}"/>
              </a:ext>
            </a:extLst>
          </p:cNvPr>
          <p:cNvSpPr/>
          <p:nvPr/>
        </p:nvSpPr>
        <p:spPr>
          <a:xfrm>
            <a:off x="3713061" y="5622806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C03C919-148D-4F6C-896F-7CC0D816E2A3}"/>
              </a:ext>
            </a:extLst>
          </p:cNvPr>
          <p:cNvSpPr/>
          <p:nvPr/>
        </p:nvSpPr>
        <p:spPr>
          <a:xfrm>
            <a:off x="3754139" y="4328440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07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75B1727-D4C0-42D7-A018-F127F3242884}"/>
              </a:ext>
            </a:extLst>
          </p:cNvPr>
          <p:cNvSpPr/>
          <p:nvPr/>
        </p:nvSpPr>
        <p:spPr>
          <a:xfrm>
            <a:off x="10680139" y="3001045"/>
            <a:ext cx="1369149" cy="589426"/>
          </a:xfrm>
          <a:prstGeom prst="ellipse">
            <a:avLst/>
          </a:prstGeom>
          <a:solidFill>
            <a:srgbClr val="83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dirty="0"/>
              <a:t>RIM-P ?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4D9C65-F52B-4F50-A735-3B8066D940A9}"/>
              </a:ext>
            </a:extLst>
          </p:cNvPr>
          <p:cNvSpPr/>
          <p:nvPr/>
        </p:nvSpPr>
        <p:spPr>
          <a:xfrm>
            <a:off x="3296840" y="1668081"/>
            <a:ext cx="746845" cy="310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FB, FC</a:t>
            </a:r>
            <a:endParaRPr lang="fr-FR" sz="1400" baseline="-25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CA56882-AC19-4D90-9D6D-5E3B1FF8A65B}"/>
              </a:ext>
            </a:extLst>
          </p:cNvPr>
          <p:cNvSpPr/>
          <p:nvPr/>
        </p:nvSpPr>
        <p:spPr>
          <a:xfrm>
            <a:off x="3038418" y="1899173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6042833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4F1A783-4FFF-48C4-89CC-92D03945F4BF}"/>
              </a:ext>
            </a:extLst>
          </p:cNvPr>
          <p:cNvSpPr/>
          <p:nvPr/>
        </p:nvSpPr>
        <p:spPr>
          <a:xfrm>
            <a:off x="2590006" y="1643257"/>
            <a:ext cx="925854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ETE</a:t>
            </a:r>
            <a:r>
              <a:rPr lang="fr-FR" sz="1400" baseline="-25000" dirty="0"/>
              <a:t>DCIR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5240" y="204511"/>
            <a:ext cx="11131296" cy="698125"/>
          </a:xfrm>
        </p:spPr>
        <p:txBody>
          <a:bodyPr/>
          <a:lstStyle/>
          <a:p>
            <a:r>
              <a:rPr lang="fr-FR" dirty="0"/>
              <a:t>Valorisation Economique – PMSI vs DCIR (secteur privé)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8EACA7-2777-422B-B59D-66FCED9698A6}"/>
              </a:ext>
            </a:extLst>
          </p:cNvPr>
          <p:cNvSpPr/>
          <p:nvPr/>
        </p:nvSpPr>
        <p:spPr>
          <a:xfrm>
            <a:off x="2573514" y="1206829"/>
            <a:ext cx="925854" cy="356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PRS</a:t>
            </a:r>
            <a:r>
              <a:rPr lang="fr-FR" sz="1400" baseline="-25000" dirty="0"/>
              <a:t>DCIR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CA56882-AC19-4D90-9D6D-5E3B1FF8A65B}"/>
              </a:ext>
            </a:extLst>
          </p:cNvPr>
          <p:cNvSpPr/>
          <p:nvPr/>
        </p:nvSpPr>
        <p:spPr>
          <a:xfrm>
            <a:off x="3372710" y="1506941"/>
            <a:ext cx="448905" cy="234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7B26FC-EF76-4862-8AE6-1EA26CADF32B}"/>
              </a:ext>
            </a:extLst>
          </p:cNvPr>
          <p:cNvSpPr/>
          <p:nvPr/>
        </p:nvSpPr>
        <p:spPr>
          <a:xfrm>
            <a:off x="4243198" y="1086159"/>
            <a:ext cx="195668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cap="all" dirty="0">
                <a:solidFill>
                  <a:sysClr val="windowText" lastClr="000000"/>
                </a:solidFill>
              </a:rPr>
              <a:t>PRS_NAT_REF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Montant total payé 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Honoraires PS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Base remboursement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DE0484D-205A-4BC9-8FAE-CC3153784DF1}"/>
              </a:ext>
            </a:extLst>
          </p:cNvPr>
          <p:cNvSpPr/>
          <p:nvPr/>
        </p:nvSpPr>
        <p:spPr>
          <a:xfrm>
            <a:off x="6695781" y="1193880"/>
            <a:ext cx="309287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ysClr val="windowText" lastClr="000000"/>
                </a:solidFill>
              </a:rPr>
              <a:t>C   = Montant total facture</a:t>
            </a:r>
          </a:p>
          <a:p>
            <a:r>
              <a:rPr lang="fr-FR" sz="1400" dirty="0">
                <a:solidFill>
                  <a:sysClr val="windowText" lastClr="000000"/>
                </a:solidFill>
              </a:rPr>
              <a:t>AM = Base et complément de remboursement</a:t>
            </a:r>
          </a:p>
        </p:txBody>
      </p:sp>
      <p:sp>
        <p:nvSpPr>
          <p:cNvPr id="33" name="ZoneTexte 20">
            <a:extLst>
              <a:ext uri="{FF2B5EF4-FFF2-40B4-BE49-F238E27FC236}">
                <a16:creationId xmlns:a16="http://schemas.microsoft.com/office/drawing/2014/main" id="{DA1B23E9-E20E-4597-8C67-90CD1E740430}"/>
              </a:ext>
            </a:extLst>
          </p:cNvPr>
          <p:cNvSpPr txBox="1"/>
          <p:nvPr/>
        </p:nvSpPr>
        <p:spPr>
          <a:xfrm>
            <a:off x="1026424" y="108615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Coût du séjour</a:t>
            </a:r>
          </a:p>
          <a:p>
            <a:pPr algn="ctr"/>
            <a:r>
              <a:rPr lang="fr-FR" sz="1400" dirty="0"/>
              <a:t>MCO</a:t>
            </a:r>
          </a:p>
          <a:p>
            <a:pPr algn="ctr"/>
            <a:r>
              <a:rPr lang="fr-FR" sz="1400" dirty="0"/>
              <a:t>SSR</a:t>
            </a:r>
          </a:p>
          <a:p>
            <a:pPr algn="ctr"/>
            <a:r>
              <a:rPr lang="fr-FR" sz="1400" dirty="0"/>
              <a:t>HAD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E746E-7A6A-4078-87AE-3DC9C8BD8526}"/>
              </a:ext>
            </a:extLst>
          </p:cNvPr>
          <p:cNvSpPr/>
          <p:nvPr/>
        </p:nvSpPr>
        <p:spPr>
          <a:xfrm>
            <a:off x="530352" y="2370190"/>
            <a:ext cx="11131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/>
              <a:t>Si l’utilisation des données de facturation du DCIR sont simples pour le PMSI-MCO du secteur privé, la question se pose pour le PMSI-SSR.</a:t>
            </a:r>
          </a:p>
          <a:p>
            <a:endParaRPr lang="fr-FR" sz="1800" dirty="0"/>
          </a:p>
          <a:p>
            <a:r>
              <a:rPr lang="fr-FR" sz="1800" dirty="0"/>
              <a:t>Un travail réalisé au sein de IQVIA a montré peu de différences entre les montants totaux estimés à partir des données des établissements privées du DCIR  vs PMSI-SSR, que ce soit reste à charge, perspective collective ou assurance maladie.</a:t>
            </a:r>
          </a:p>
          <a:p>
            <a:endParaRPr lang="fr-FR" sz="1800" dirty="0"/>
          </a:p>
          <a:p>
            <a:r>
              <a:rPr lang="fr-FR" sz="1800" dirty="0"/>
              <a:t>Ce travail a mis en évidence certains défauts des données d’hospitalisations du SSR privé dans le DCIR :</a:t>
            </a:r>
          </a:p>
          <a:p>
            <a:pPr marL="1079500" indent="-285750">
              <a:buFont typeface="Arial" panose="020B0604020202020204" pitchFamily="34" charset="0"/>
              <a:buChar char="•"/>
            </a:pPr>
            <a:r>
              <a:rPr lang="fr-FR" sz="1800" dirty="0"/>
              <a:t>Le nombre de séjours non valorisés de l’ordre de 5%</a:t>
            </a:r>
          </a:p>
          <a:p>
            <a:pPr marL="1079500" indent="-285750">
              <a:buFont typeface="Arial" panose="020B0604020202020204" pitchFamily="34" charset="0"/>
              <a:buChar char="•"/>
            </a:pPr>
            <a:r>
              <a:rPr lang="fr-FR" sz="1800" dirty="0"/>
              <a:t>Manque de synthèse de l’information relative au niveau du séjour (</a:t>
            </a:r>
            <a:r>
              <a:rPr lang="fr-FR" sz="1400" dirty="0"/>
              <a:t>dates d’entrée ou de sortie de séjour, de nombreuses régulations par séjour qui apportent peu de visibilité sur ce qui a été réalisé au cours du séjour</a:t>
            </a:r>
            <a:r>
              <a:rPr lang="fr-FR" sz="1800" dirty="0"/>
              <a:t>)</a:t>
            </a:r>
          </a:p>
          <a:p>
            <a:pPr lvl="0"/>
            <a:r>
              <a:rPr lang="fr-FR" sz="1800" dirty="0"/>
              <a:t> 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En conclusion, il semble peu intéressant de travailler sur les coûts des hospitalisations du secteur privé dans le DCIR. 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7398012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993" y="427280"/>
            <a:ext cx="10780184" cy="755171"/>
          </a:xfrm>
        </p:spPr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</a:rPr>
              <a:t>Filtres par défauts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459" y="1113190"/>
            <a:ext cx="10685427" cy="5084074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MCO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</a:rPr>
              <a:t>Codes retours identifiants (table C)=0 et numéros juridiques des établissements supprimés sauf HCL avant 2011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Exclusion des FINESS géographiques APHP/APHM/HCL pour éviter les doublons</a:t>
            </a:r>
          </a:p>
          <a:p>
            <a:pPr lvl="2">
              <a:buClr>
                <a:schemeClr val="accent1"/>
              </a:buClr>
            </a:pPr>
            <a:r>
              <a:rPr lang="fr-FR" sz="1200" dirty="0"/>
              <a:t>ETA_NUM not in ('130780521', '130783236', '130783293', '130784234', '130804297','600100101','750041543', '750100018', '750100042', '750100075', '750100083', '750100091', '750100109', '750100125’, '750100166', '750100208', '750100216', '750100232', '750100273', '750100299' , '750801441', '750803447’, '750803454', '910100015', '910100023', '920100013', '920100021', '920100039', '920100047', '920100054’, '920100062', '930100011', '930100037', '930100045', '940100027', '940100035', '940100043', '940100050’, '940100068', '950100016', '690783154', '690784137', '690784152', '690784178', '690787478', '830100558')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Exclusion des séjours fictifs (établissements ex OQN)</a:t>
            </a:r>
          </a:p>
          <a:p>
            <a:pPr lvl="2">
              <a:buClr>
                <a:schemeClr val="accent1"/>
              </a:buClr>
            </a:pPr>
            <a:r>
              <a:rPr lang="en-US" sz="1200" dirty="0"/>
              <a:t>and not (GRG_GHM= '90Z00Z' and GRG_RET='024')</a:t>
            </a:r>
            <a:endParaRPr lang="fr-FR" sz="12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Exclusion des GHM en erreur</a:t>
            </a:r>
          </a:p>
          <a:p>
            <a:pPr lvl="2">
              <a:buClr>
                <a:schemeClr val="accent1"/>
              </a:buClr>
            </a:pPr>
            <a:r>
              <a:rPr lang="pl-PL" sz="1200" dirty="0"/>
              <a:t>and GRG_GHM not in ('90H01Z','90Z00Z','90Z01Z','90Z02Z','90Z03Z')</a:t>
            </a:r>
            <a:endParaRPr lang="fr-FR" sz="12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Exclusion des prestations inter établissement</a:t>
            </a:r>
          </a:p>
          <a:p>
            <a:pPr lvl="2">
              <a:buClr>
                <a:schemeClr val="accent1"/>
              </a:buClr>
            </a:pPr>
            <a:r>
              <a:rPr lang="en-US" sz="1200" dirty="0"/>
              <a:t>and ((SEJ_TYP='A' or SEJ_TYP is missing) or (SEJ_TYP='B' and GRG_GHM not in ('28Z14Z','28Z15Z','28Z16Z')) )</a:t>
            </a:r>
            <a:endParaRPr lang="fr-FR" sz="1200" dirty="0"/>
          </a:p>
          <a:p>
            <a:pPr marL="296326" lvl="1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DCIR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</a:rPr>
              <a:t>DPN_QLF Not in (71,72)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BEN_CDI_NIR = ‘00’,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88798DFC-057F-4FD4-B4C7-4CA46D6D5D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F62204-BFFA-4672-8C41-7FA35051BAAD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15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6" name="Groupe 6">
            <a:extLst>
              <a:ext uri="{FF2B5EF4-FFF2-40B4-BE49-F238E27FC236}">
                <a16:creationId xmlns:a16="http://schemas.microsoft.com/office/drawing/2014/main" id="{3EA7372C-8264-49AA-A55C-E65355AFFE1E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25B35D8-59A0-454F-BC46-334CCB060F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88D80E7-BBC9-4AB3-AA12-8A052D84A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0CF0A27-DEA7-40C4-972F-DC9065324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7B26F76-955C-48EB-B7F2-F7F7735BBB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831EBD2-D431-418F-B19F-21F25EBE1E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FFAB9E0-6E3C-472B-83E3-1B89620C9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3D2DA1A-8FFF-427B-AAAA-2ABC248AC3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1B217AF-AF07-49DA-B20E-382A2D2016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A2F4422-69EF-4ED9-97A8-8BC8FD350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AD3FF2D-9B8E-4082-B027-FEC716A9D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ED4A31D-1910-40A2-86DD-87C278BE5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3C863B6-5FEF-487E-8C96-02984BE79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AC1CA01-EFF3-4CE6-907E-B7ABFDDEC5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E07A0B5-B035-47F0-A7B9-17304721FA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D1784B0-01F1-47EE-9441-9B16C0F51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C733159-BF9F-4A57-BBB2-FAC5CC239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C321396-BD15-44AD-BB56-1B53005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D1EAA23-5FE4-482B-809D-6630465E8F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F974BB8-CF28-4435-BE4A-54520A555F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84B86AC-6726-4493-AF4F-AE912A99E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DA1E081-60D3-41C3-98AB-C8F4031CB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CA2440AB-FF8B-41D3-B2D0-FDF01392C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AD377FC-6451-4669-B7A4-895F6AEE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647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26873" y="339678"/>
            <a:ext cx="8675688" cy="850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9pPr>
          </a:lstStyle>
          <a:p>
            <a:r>
              <a:rPr lang="fr-FR" sz="2400" kern="0" dirty="0">
                <a:solidFill>
                  <a:schemeClr val="tx1"/>
                </a:solidFill>
              </a:rPr>
              <a:t>Nomenclatures et Référentiels 1/2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26873" y="1009290"/>
            <a:ext cx="10319811" cy="5242609"/>
          </a:xfrm>
          <a:prstGeom prst="rect">
            <a:avLst/>
          </a:prstGeom>
        </p:spPr>
        <p:txBody>
          <a:bodyPr/>
          <a:lstStyle>
            <a:lvl1pPr marL="263525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187E"/>
              </a:buClr>
              <a:buSzPct val="80000"/>
              <a:buFont typeface="ZapfDingbats" pitchFamily="82" charset="2"/>
              <a:buChar char="u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3CD33"/>
              </a:buClr>
              <a:buSzPct val="85000"/>
              <a:buFont typeface="ZapfDingbats" pitchFamily="82" charset="2"/>
              <a:buChar char="l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6989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ZapfDingbats" pitchFamily="82" charset="2"/>
              <a:buChar char="l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La </a:t>
            </a:r>
            <a:r>
              <a:rPr lang="fr-FR" sz="1600" b="1" dirty="0"/>
              <a:t>CIM</a:t>
            </a:r>
            <a:r>
              <a:rPr lang="fr-FR" sz="1600" dirty="0"/>
              <a:t> est gérée par l’Organisation mondiale de la santé (OMS).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Accessible sur le net par </a:t>
            </a:r>
            <a:r>
              <a:rPr lang="fr-FR" sz="1600" i="1" dirty="0">
                <a:solidFill>
                  <a:srgbClr val="0066FF"/>
                </a:solidFill>
                <a:hlinkClick r:id="rId2"/>
              </a:rPr>
              <a:t>http://apps.who.int/classifications/icd10/browse/2008/fr#</a:t>
            </a:r>
            <a:endParaRPr lang="fr-FR" sz="1600" i="1" dirty="0">
              <a:solidFill>
                <a:srgbClr val="0066FF"/>
              </a:solidFill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0066FF"/>
                </a:solidFill>
              </a:rPr>
              <a:t>Nomenclature Téléchargeable sur le site de l’ATIH </a:t>
            </a:r>
            <a:r>
              <a:rPr lang="fr-FR" sz="1600" dirty="0">
                <a:hlinkClick r:id="rId3"/>
              </a:rPr>
              <a:t>http://www.atih.sante.fr/plateformes-de-transmission-et-logiciels/logiciels-espace-de-telechargement/id_lot/456</a:t>
            </a:r>
            <a:endParaRPr lang="fr-FR" sz="16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Aide au codage </a:t>
            </a:r>
            <a:r>
              <a:rPr lang="fr-FR" sz="1600" dirty="0" err="1"/>
              <a:t>atih</a:t>
            </a:r>
            <a:r>
              <a:rPr lang="fr-FR" sz="1600" dirty="0"/>
              <a:t> : </a:t>
            </a:r>
            <a:r>
              <a:rPr lang="fr-FR" sz="1600" dirty="0">
                <a:hlinkClick r:id="rId4"/>
              </a:rPr>
              <a:t>www.aideaucodage.fr</a:t>
            </a:r>
            <a:endParaRPr lang="fr-FR" sz="16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La </a:t>
            </a:r>
            <a:r>
              <a:rPr lang="fr-FR" sz="1600" b="1" dirty="0"/>
              <a:t>CCAM</a:t>
            </a:r>
            <a:r>
              <a:rPr lang="fr-FR" sz="1600" dirty="0"/>
              <a:t> est gérée par la CNAMTS en collaboration avec l’ATIH.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Mises à jour pluriannuelles.</a:t>
            </a:r>
            <a:r>
              <a:rPr lang="fr-FR" sz="1600" i="1" dirty="0">
                <a:solidFill>
                  <a:srgbClr val="0066FF"/>
                </a:solidFill>
              </a:rPr>
              <a:t> Téléchargeable sur le site AMELI.FR</a:t>
            </a:r>
            <a:endParaRPr lang="fr-FR" sz="1600" dirty="0"/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0066FF"/>
                </a:solidFill>
                <a:hlinkClick r:id="rId5"/>
              </a:rPr>
              <a:t>http://www.ameli.fr/accueil-de-la-ccam/telechargement/index.php</a:t>
            </a:r>
            <a:endParaRPr lang="fr-FR" sz="1600" i="1" dirty="0">
              <a:solidFill>
                <a:srgbClr val="0066FF"/>
              </a:solidFill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600" i="1" dirty="0">
              <a:solidFill>
                <a:srgbClr val="0066FF"/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LPP</a:t>
            </a:r>
            <a:r>
              <a:rPr lang="fr-FR" sz="1600" dirty="0"/>
              <a:t> en sus privé et publique– liste variable selon les années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Nomenclature sur </a:t>
            </a:r>
            <a:r>
              <a:rPr lang="fr-FR" sz="1600" b="1" dirty="0">
                <a:solidFill>
                  <a:srgbClr val="0066FF"/>
                </a:solidFill>
                <a:hlinkClick r:id="rId6"/>
              </a:rPr>
              <a:t>http://www.atih.sante.fr/dispositifs-medicaux-pris-en-charge-en-sus</a:t>
            </a:r>
            <a:r>
              <a:rPr lang="fr-FR" sz="1600" b="1" dirty="0">
                <a:solidFill>
                  <a:srgbClr val="0066FF"/>
                </a:solidFill>
              </a:rPr>
              <a:t> (peu précis, libellé très générique)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LPP</a:t>
            </a:r>
            <a:r>
              <a:rPr lang="fr-FR" sz="1600" dirty="0"/>
              <a:t> ville (DCIR) : interrogeable sur ameli.fr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REFERENTIEL LPP</a:t>
            </a:r>
            <a:r>
              <a:rPr lang="fr-FR" sz="1600" dirty="0"/>
              <a:t>: ORAREF.NT_LPP, le plus précis, contient tous les codes</a:t>
            </a:r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857F0121-347F-4264-99C8-3B10CEC36D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7799-EF9F-4791-83E6-41C535B6CB77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16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6632191-2E7D-4EE6-99DD-AFBAE30C1ADF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570604C-A211-4AD1-B05D-EE2659A8B4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61E66-4867-4046-BCC4-DCC77B7D1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19052C-A926-4DE4-A812-F2A496503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4DDFBE3-EACC-483F-829A-35981B7B1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0297ED9-D0BC-4BB2-B848-00C55BE3D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BFE1DD1-46F2-4A29-91DE-F988C42229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2516B68-2FDB-4974-9C81-C0302F34B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C6282EC-F6CD-43FD-BF92-833CB980C9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56ED455-0049-4734-B053-03384B347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502EF1-6F48-4AD3-909F-C99171C37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345427F-903F-42DA-BFBF-D7B1F0327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CCDB853-AFCA-4BEF-9739-99536677E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37D21BF-8D93-4D40-9624-34B916C774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388A1E4-6ECD-4DE1-8CB3-3E09C42795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B2B3603F-9C95-4A37-93B6-1B07C9367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4F32932-DB3A-4F6D-A7D3-04412B5CC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4F9A0BC-932B-455B-8827-64B70C1B3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30C27DF-3D5D-4A5C-8A89-7FE301BA0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9D9534F-5425-4CAF-B07B-03DF00BB8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56C1A20-F4C6-4C38-AB3E-AB06B3A56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D758388-6EE2-4950-BB92-4657973FF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E191C03-8706-4493-BC24-A2945B7F1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AB10A44-BF49-4D6F-8CAD-1073C7D44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8350243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856" y="1344702"/>
            <a:ext cx="10648626" cy="4862289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NABM</a:t>
            </a:r>
            <a:r>
              <a:rPr lang="fr-FR" sz="1600" dirty="0"/>
              <a:t> : la table nationale de biologie (TNB) est le document de référence des actes </a:t>
            </a: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hlinkClick r:id="rId2"/>
              </a:rPr>
              <a:t>http://www.codage.ext.cnamts.fr/codif/nabm/index.php?p_site=AMELI</a:t>
            </a:r>
            <a:endParaRPr lang="fr-FR" sz="1600" dirty="0"/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ORAREF.IR_BTF_R :tarif des actes biologiques évolutif du cours du temps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UCD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Médicaments codés en unités communes de dispensation (UCD) , mis à jour chaque vendredi</a:t>
            </a:r>
            <a:br>
              <a:rPr lang="fr-FR" sz="1600" dirty="0"/>
            </a:br>
            <a:r>
              <a:rPr lang="fr-FR" sz="1600" dirty="0">
                <a:hlinkClick r:id="rId3"/>
              </a:rPr>
              <a:t>http://www.codage.ext.cnamts.fr/codif/bdm_it/index_tele_ucd.php?p_site=AMELI</a:t>
            </a:r>
            <a:endParaRPr lang="fr-FR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hlinkClick r:id="rId4"/>
              </a:rPr>
              <a:t>http://www.atih.sante.fr/unites-communes-de-dispensation-prises-en-charge-en-sus </a:t>
            </a:r>
            <a:endParaRPr lang="fr-FR" sz="1600" dirty="0"/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200" dirty="0"/>
              <a:t>Indispensable pour connaitre les indications des produits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ENCC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hlinkClick r:id="rId5"/>
              </a:rPr>
              <a:t>https://www.scansante.fr/applications/enc-mco</a:t>
            </a:r>
            <a:endParaRPr lang="fr-FR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hlinkClick r:id="rId6"/>
              </a:rPr>
              <a:t>https://www.scansante.fr/enc-had</a:t>
            </a:r>
            <a:endParaRPr lang="fr-FR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hlinkClick r:id="rId7"/>
              </a:rPr>
              <a:t>https://www.scansante.fr/enc-ssr</a:t>
            </a:r>
            <a:endParaRPr lang="fr-FR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6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2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6023" y="420911"/>
            <a:ext cx="10648626" cy="5713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9pPr>
          </a:lstStyle>
          <a:p>
            <a:r>
              <a:rPr lang="fr-FR" sz="2400" kern="0" dirty="0">
                <a:solidFill>
                  <a:schemeClr val="tx1"/>
                </a:solidFill>
              </a:rPr>
              <a:t>Nomenclatures et Référentiels 2/2</a:t>
            </a:r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CEE405CF-266C-4F65-8F3D-ED090C4BBE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F0C9-0507-4C37-84D8-9A875354CD76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17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79994F-63E3-4405-B671-83139BFC894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780B7C8-9FE0-4767-8806-3B2C8DDA85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5C88F-6CCB-4D6C-A212-F8DC84A26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22E260-C22F-451D-AC61-3F93FE44F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4DC4297-C28C-49D5-80B0-47F3791B7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E3D3B5D-D7A4-4F31-8D74-01C32B1EF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190C44-5084-4DE5-992E-A76F7283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D53CA5C-BD51-49DE-9DC7-5DB2C25A4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FC6EDE6-B3DD-4D8E-8970-27FDD9F56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3E42E94-61F4-43A9-B8D4-C2059D911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22242BE-4082-493E-886C-06813C60A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E274708-7FC5-4C8E-AE67-FF290E2F7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1BC1E86-FE2A-458D-98A1-5542F83EF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D2728D-893E-475F-8FC5-B7A4CB77A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3618D5-D3B5-4BE9-B5B2-BA7E42612F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67DC742-D3DA-47DE-BD86-8B1BBD5F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6026E48-3106-4EA9-BA61-9256E2A3A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11B6F6C-7617-43A8-B7E8-AF7ED5476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407F947-6B85-46A0-80B5-805E7CD8A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098689E-6656-4894-9F4A-245A10EC0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1E9BC10-4DE9-4CF3-90C0-0E504DB8B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0EEB63E-ED0D-46CD-A1C6-B718BCD69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819465-EAFE-484A-A5B4-886C7227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7EA1546-32C1-41B3-A4BE-B19E3BD68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477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625294" y="2857690"/>
            <a:ext cx="5951547" cy="5713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E187E"/>
                </a:solidFill>
                <a:latin typeface="Arial" charset="0"/>
              </a:defRPr>
            </a:lvl9pPr>
          </a:lstStyle>
          <a:p>
            <a:r>
              <a:rPr lang="fr-FR" sz="3600" kern="0" dirty="0">
                <a:solidFill>
                  <a:schemeClr val="tx1"/>
                </a:solidFill>
              </a:rPr>
              <a:t>Merci !</a:t>
            </a:r>
          </a:p>
        </p:txBody>
      </p:sp>
      <p:sp>
        <p:nvSpPr>
          <p:cNvPr id="5" name="Rectangle 58">
            <a:extLst>
              <a:ext uri="{FF2B5EF4-FFF2-40B4-BE49-F238E27FC236}">
                <a16:creationId xmlns:a16="http://schemas.microsoft.com/office/drawing/2014/main" id="{CEE405CF-266C-4F65-8F3D-ED090C4BBE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F0C9-0507-4C37-84D8-9A875354CD76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18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79994F-63E3-4405-B671-83139BFC894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780B7C8-9FE0-4767-8806-3B2C8DDA85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5C88F-6CCB-4D6C-A212-F8DC84A26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122E260-C22F-451D-AC61-3F93FE44F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4DC4297-C28C-49D5-80B0-47F3791B7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E3D3B5D-D7A4-4F31-8D74-01C32B1EF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190C44-5084-4DE5-992E-A76F7283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D53CA5C-BD51-49DE-9DC7-5DB2C25A4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FC6EDE6-B3DD-4D8E-8970-27FDD9F56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3E42E94-61F4-43A9-B8D4-C2059D911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22242BE-4082-493E-886C-06813C60A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E274708-7FC5-4C8E-AE67-FF290E2F7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1BC1E86-FE2A-458D-98A1-5542F83EF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D2728D-893E-475F-8FC5-B7A4CB77A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83618D5-D3B5-4BE9-B5B2-BA7E42612F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67DC742-D3DA-47DE-BD86-8B1BBD5F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6026E48-3106-4EA9-BA61-9256E2A3A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11B6F6C-7617-43A8-B7E8-AF7ED5476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407F947-6B85-46A0-80B5-805E7CD8A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098689E-6656-4894-9F4A-245A10EC0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1E9BC10-4DE9-4CF3-90C0-0E504DB8B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0EEB63E-ED0D-46CD-A1C6-B718BCD69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819465-EAFE-484A-A5B4-886C722704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7EA1546-32C1-41B3-A4BE-B19E3BD68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112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llipse 56">
            <a:extLst>
              <a:ext uri="{FF2B5EF4-FFF2-40B4-BE49-F238E27FC236}">
                <a16:creationId xmlns:a16="http://schemas.microsoft.com/office/drawing/2014/main" id="{CAC9B649-55C1-4D89-9F54-301EB9BE5861}"/>
              </a:ext>
            </a:extLst>
          </p:cNvPr>
          <p:cNvSpPr/>
          <p:nvPr/>
        </p:nvSpPr>
        <p:spPr>
          <a:xfrm>
            <a:off x="4578200" y="4898852"/>
            <a:ext cx="2225933" cy="66041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400" dirty="0">
                <a:solidFill>
                  <a:schemeClr val="bg1"/>
                </a:solidFill>
              </a:rPr>
              <a:t>Expression du besoin : DEMEX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d’une étude observationnelle à partir du SNDS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1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5F4C89A-3923-43A0-9F16-BD5C7C454DF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B2085D7-FD98-46E3-831C-301E059EC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46E7453-3CEC-4477-A9CA-094856FFC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40D8D49-34FF-499D-9AF0-5B649A18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34528F-905B-40E2-9099-40F7FC36B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3B16E04-BDB6-44EE-8BBE-2B064ACF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D84A35-575B-45B0-812F-C1F8E48A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B48284-97E2-4DCE-9A9F-EABE6B8EE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E7AAFA-812B-4329-89E6-7A6717F5F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37F6B-820E-4822-82AC-2A2534C9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1637DA4-F7A4-4602-84A8-1654E47A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328560D-221B-47FA-B135-83279D320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538EF8-AFC0-4FA4-B5B3-000B21CD5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7E42144-1ECB-4480-82C9-A1A8641F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A7BB84A-D746-4E61-BBFE-BF310236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47012DB-8837-44CA-8F77-85C99FACC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061E257-6BE7-4AB7-90FE-3C97EF397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F0D087D-12CE-44F7-8CC6-FD5E27B7B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70A451E-26E6-4EB7-924D-1CB3ED095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886F45-BEA7-4DE5-BA20-618F6CB98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EE6DFE8-E656-445A-8F67-9B3A6DE7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C890FA1-3813-41E4-8C7D-37AF9D14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EE44CF-EF6E-493F-A805-B7F1B9B86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E96B90-188B-4FE8-8D77-62379CF97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B5A0103-3A25-4F51-9B25-22FD443444AB}"/>
              </a:ext>
            </a:extLst>
          </p:cNvPr>
          <p:cNvSpPr txBox="1"/>
          <p:nvPr/>
        </p:nvSpPr>
        <p:spPr>
          <a:xfrm>
            <a:off x="3330194" y="2349642"/>
            <a:ext cx="533257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Etude épidémiologique / médico-économique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01279F2-2F6E-47CA-B992-49BD82686F0E}"/>
              </a:ext>
            </a:extLst>
          </p:cNvPr>
          <p:cNvSpPr txBox="1"/>
          <p:nvPr/>
        </p:nvSpPr>
        <p:spPr>
          <a:xfrm>
            <a:off x="2552529" y="3306587"/>
            <a:ext cx="688789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Faisabilité </a:t>
            </a:r>
          </a:p>
          <a:p>
            <a:pPr algn="ctr"/>
            <a:r>
              <a:rPr lang="fr-FR" sz="1600" dirty="0">
                <a:solidFill>
                  <a:schemeClr val="tx2"/>
                </a:solidFill>
              </a:rPr>
              <a:t>Période d’extraction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D419EF5-DD36-4135-A810-20785B0675E4}"/>
              </a:ext>
            </a:extLst>
          </p:cNvPr>
          <p:cNvSpPr txBox="1"/>
          <p:nvPr/>
        </p:nvSpPr>
        <p:spPr>
          <a:xfrm>
            <a:off x="2055772" y="4477700"/>
            <a:ext cx="298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Critères de sélection de la population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A223091-CD8E-4E02-81CB-208411D0AD83}"/>
              </a:ext>
            </a:extLst>
          </p:cNvPr>
          <p:cNvSpPr txBox="1"/>
          <p:nvPr/>
        </p:nvSpPr>
        <p:spPr>
          <a:xfrm>
            <a:off x="3313102" y="1520201"/>
            <a:ext cx="533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Question d’intérêt</a:t>
            </a:r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D141D4AF-D190-4EC8-A3AC-F0ACE82B1B58}"/>
              </a:ext>
            </a:extLst>
          </p:cNvPr>
          <p:cNvSpPr/>
          <p:nvPr/>
        </p:nvSpPr>
        <p:spPr>
          <a:xfrm>
            <a:off x="5817020" y="2052513"/>
            <a:ext cx="324740" cy="2233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00535ABD-BF99-4CE8-9329-34BD65652AC3}"/>
              </a:ext>
            </a:extLst>
          </p:cNvPr>
          <p:cNvSpPr/>
          <p:nvPr/>
        </p:nvSpPr>
        <p:spPr>
          <a:xfrm>
            <a:off x="5834112" y="2909636"/>
            <a:ext cx="324740" cy="2233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3C654064-3EAA-4637-8385-FDECCDC4DB4F}"/>
              </a:ext>
            </a:extLst>
          </p:cNvPr>
          <p:cNvSpPr/>
          <p:nvPr/>
        </p:nvSpPr>
        <p:spPr>
          <a:xfrm>
            <a:off x="8084383" y="4096392"/>
            <a:ext cx="324740" cy="2233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2FB000-FE62-48CA-9FB4-2A9624813814}"/>
              </a:ext>
            </a:extLst>
          </p:cNvPr>
          <p:cNvSpPr txBox="1"/>
          <p:nvPr/>
        </p:nvSpPr>
        <p:spPr>
          <a:xfrm>
            <a:off x="791280" y="5577475"/>
            <a:ext cx="108214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Avoir un document de synthèse contenant la mise à disposition des données, sans avoir systématiquement à rechercher les informations en ligne (dictionnaire et fichiers de format PMSI)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26E70D-671E-42E4-B6C2-8BC24523D4D4}"/>
              </a:ext>
            </a:extLst>
          </p:cNvPr>
          <p:cNvSpPr txBox="1"/>
          <p:nvPr/>
        </p:nvSpPr>
        <p:spPr>
          <a:xfrm>
            <a:off x="8879941" y="1178893"/>
            <a:ext cx="3085223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Laboratoire pharmaceutique</a:t>
            </a:r>
          </a:p>
          <a:p>
            <a:r>
              <a:rPr lang="fr-FR" sz="1400" dirty="0">
                <a:solidFill>
                  <a:schemeClr val="tx2"/>
                </a:solidFill>
              </a:rPr>
              <a:t>Partenariat public (appels d’offre…)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8D345B8-3915-4531-A4E0-69C9C1FE48FC}"/>
              </a:ext>
            </a:extLst>
          </p:cNvPr>
          <p:cNvSpPr txBox="1"/>
          <p:nvPr/>
        </p:nvSpPr>
        <p:spPr>
          <a:xfrm>
            <a:off x="8810703" y="2152284"/>
            <a:ext cx="363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Responsable de la Mise en œuvre du Traitement</a:t>
            </a:r>
          </a:p>
          <a:p>
            <a:r>
              <a:rPr lang="fr-FR" sz="1200" i="1" dirty="0">
                <a:solidFill>
                  <a:schemeClr val="accent2"/>
                </a:solidFill>
              </a:rPr>
              <a:t>INDS-CEREES-CNIL</a:t>
            </a:r>
          </a:p>
        </p:txBody>
      </p:sp>
      <p:sp>
        <p:nvSpPr>
          <p:cNvPr id="46" name="Flèche : bas 45">
            <a:extLst>
              <a:ext uri="{FF2B5EF4-FFF2-40B4-BE49-F238E27FC236}">
                <a16:creationId xmlns:a16="http://schemas.microsoft.com/office/drawing/2014/main" id="{22517DAE-68BD-420B-8E8D-FD0A1508A6FF}"/>
              </a:ext>
            </a:extLst>
          </p:cNvPr>
          <p:cNvSpPr/>
          <p:nvPr/>
        </p:nvSpPr>
        <p:spPr>
          <a:xfrm>
            <a:off x="3385772" y="4136479"/>
            <a:ext cx="324740" cy="2233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DED2D345-8F14-4851-BAC5-CB4AD73DBE5E}"/>
              </a:ext>
            </a:extLst>
          </p:cNvPr>
          <p:cNvSpPr/>
          <p:nvPr/>
        </p:nvSpPr>
        <p:spPr>
          <a:xfrm>
            <a:off x="280984" y="5644218"/>
            <a:ext cx="462157" cy="45128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id="{4F1F1CC0-65A0-470D-87C3-3E3879976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973" y="3336946"/>
            <a:ext cx="525657" cy="481517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D1433174-B073-4AF4-90DE-64F85736E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969" y="1257702"/>
            <a:ext cx="644765" cy="698125"/>
          </a:xfrm>
          <a:prstGeom prst="rect">
            <a:avLst/>
          </a:prstGeom>
        </p:spPr>
      </p:pic>
      <p:pic>
        <p:nvPicPr>
          <p:cNvPr id="58" name="Picture 4" descr="RÃ©sultat de recherche d'images pour &quot;process&quot;">
            <a:extLst>
              <a:ext uri="{FF2B5EF4-FFF2-40B4-BE49-F238E27FC236}">
                <a16:creationId xmlns:a16="http://schemas.microsoft.com/office/drawing/2014/main" id="{AF2D1504-0733-46B7-AAC3-F3BA6CCD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02" y="2249378"/>
            <a:ext cx="553010" cy="5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62F1A971-C824-4B44-8D02-CEDFDF5781F5}"/>
              </a:ext>
            </a:extLst>
          </p:cNvPr>
          <p:cNvSpPr txBox="1"/>
          <p:nvPr/>
        </p:nvSpPr>
        <p:spPr>
          <a:xfrm>
            <a:off x="6674738" y="4448337"/>
            <a:ext cx="331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</a:rPr>
              <a:t>Disponibilité des variables d’intérêt</a:t>
            </a:r>
          </a:p>
          <a:p>
            <a:pPr algn="ctr"/>
            <a:r>
              <a:rPr lang="fr-FR" sz="1200" dirty="0"/>
              <a:t>Dépend des différentes sources de données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699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359080" y="4576961"/>
            <a:ext cx="5378808" cy="1010383"/>
          </a:xfrm>
          <a:prstGeom prst="can">
            <a:avLst>
              <a:gd name="adj" fmla="val 27815"/>
            </a:avLst>
          </a:prstGeom>
          <a:solidFill>
            <a:schemeClr val="accent6">
              <a:lumMod val="75000"/>
              <a:alpha val="50000"/>
            </a:schemeClr>
          </a:solidFill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ts val="4000"/>
              </a:lnSpc>
              <a:spcBef>
                <a:spcPts val="600"/>
              </a:spcBef>
              <a:defRPr/>
            </a:pPr>
            <a:r>
              <a:rPr kumimoji="1" lang="fr-FR" sz="2800" b="1" dirty="0">
                <a:solidFill>
                  <a:schemeClr val="accent5">
                    <a:lumMod val="75000"/>
                  </a:schemeClr>
                </a:solidFill>
              </a:rPr>
              <a:t>SNDS</a:t>
            </a:r>
            <a:endParaRPr kumimoji="1" lang="fr-F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4835549" y="3690658"/>
            <a:ext cx="1" cy="1130417"/>
          </a:xfrm>
          <a:prstGeom prst="line">
            <a:avLst/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652099" y="371075"/>
            <a:ext cx="12239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 CNAMTS</a:t>
            </a:r>
          </a:p>
        </p:txBody>
      </p:sp>
      <p:sp>
        <p:nvSpPr>
          <p:cNvPr id="25" name="Titre 2"/>
          <p:cNvSpPr>
            <a:spLocks noGrp="1"/>
          </p:cNvSpPr>
          <p:nvPr>
            <p:ph type="title"/>
          </p:nvPr>
        </p:nvSpPr>
        <p:spPr>
          <a:xfrm>
            <a:off x="315938" y="313722"/>
            <a:ext cx="11338560" cy="506934"/>
          </a:xfrm>
        </p:spPr>
        <p:txBody>
          <a:bodyPr anchor="t"/>
          <a:lstStyle/>
          <a:p>
            <a:r>
              <a:rPr lang="fr-FR" dirty="0"/>
              <a:t>SNDS : un système multi-source temps-dépendant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1877035" y="3028768"/>
            <a:ext cx="2387021" cy="1770727"/>
            <a:chOff x="1515127" y="3148939"/>
            <a:chExt cx="2153062" cy="1548866"/>
          </a:xfrm>
        </p:grpSpPr>
        <p:cxnSp>
          <p:nvCxnSpPr>
            <p:cNvPr id="65" name="Connecteur en angle 64"/>
            <p:cNvCxnSpPr/>
            <p:nvPr/>
          </p:nvCxnSpPr>
          <p:spPr>
            <a:xfrm>
              <a:off x="1515127" y="3148939"/>
              <a:ext cx="2153062" cy="716515"/>
            </a:xfrm>
            <a:prstGeom prst="bentConnector3">
              <a:avLst>
                <a:gd name="adj1" fmla="val -277"/>
              </a:avLst>
            </a:prstGeom>
            <a:ln w="28575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3657397" y="3856093"/>
              <a:ext cx="0" cy="841712"/>
            </a:xfrm>
            <a:prstGeom prst="line">
              <a:avLst/>
            </a:prstGeom>
            <a:solidFill>
              <a:schemeClr val="accent6"/>
            </a:solidFill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 flipH="1">
            <a:off x="5900905" y="3028768"/>
            <a:ext cx="1978509" cy="1813916"/>
            <a:chOff x="1515127" y="3148939"/>
            <a:chExt cx="2153062" cy="1548866"/>
          </a:xfrm>
        </p:grpSpPr>
        <p:cxnSp>
          <p:nvCxnSpPr>
            <p:cNvPr id="76" name="Connecteur en angle 75"/>
            <p:cNvCxnSpPr/>
            <p:nvPr/>
          </p:nvCxnSpPr>
          <p:spPr>
            <a:xfrm>
              <a:off x="1515127" y="3148939"/>
              <a:ext cx="2153062" cy="716515"/>
            </a:xfrm>
            <a:prstGeom prst="bentConnector3">
              <a:avLst>
                <a:gd name="adj1" fmla="val -277"/>
              </a:avLst>
            </a:prstGeom>
            <a:ln w="28575">
              <a:solidFill>
                <a:schemeClr val="accent2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3657397" y="3856093"/>
              <a:ext cx="0" cy="841712"/>
            </a:xfrm>
            <a:prstGeom prst="line">
              <a:avLst/>
            </a:prstGeom>
            <a:solidFill>
              <a:schemeClr val="accent6"/>
            </a:solidFill>
            <a:ln w="28575">
              <a:solidFill>
                <a:schemeClr val="accent2"/>
              </a:solidFill>
              <a:prstDash val="sysDash"/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769734" y="2291312"/>
            <a:ext cx="2047989" cy="835035"/>
            <a:chOff x="6173134" y="1779177"/>
            <a:chExt cx="2268000" cy="835035"/>
          </a:xfrm>
        </p:grpSpPr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6173134" y="2152547"/>
              <a:ext cx="2268000" cy="461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600" algn="l"/>
                </a:tabLs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fr-FR" sz="1200" dirty="0">
                  <a:solidFill>
                    <a:schemeClr val="accent2"/>
                  </a:solidFill>
                  <a:latin typeface="+mn-lt"/>
                  <a:ea typeface="ＭＳ Ｐゴシック" charset="-128"/>
                </a:rPr>
                <a:t>Activité hospitalière privée et publique 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6173134" y="1779177"/>
              <a:ext cx="2268000" cy="3619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fr-FR" altLang="fr-FR" sz="1400" dirty="0">
                  <a:solidFill>
                    <a:schemeClr val="bg1"/>
                  </a:solidFill>
                </a:rPr>
                <a:t>Données du PMSI**</a:t>
              </a:r>
              <a:endParaRPr kumimoji="1" lang="fr-FR" altLang="fr-FR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Espace réservé du pied de page 6">
            <a:extLst>
              <a:ext uri="{FF2B5EF4-FFF2-40B4-BE49-F238E27FC236}">
                <a16:creationId xmlns:a16="http://schemas.microsoft.com/office/drawing/2014/main" id="{62B9DD56-9DAE-4413-8C69-69DC95F743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98891" y="4432103"/>
            <a:ext cx="3237556" cy="1010382"/>
          </a:xfrm>
          <a:noFill/>
        </p:spPr>
        <p:txBody>
          <a:bodyPr/>
          <a:lstStyle/>
          <a:p>
            <a:pPr algn="just"/>
            <a:r>
              <a:rPr lang="en-US" sz="1000" i="1" dirty="0"/>
              <a:t>*DCIR = </a:t>
            </a:r>
            <a:r>
              <a:rPr lang="fr-FR" sz="1000" i="1" dirty="0"/>
              <a:t>Données de remboursements des activités de ville ou des hôpitaux privés; </a:t>
            </a:r>
          </a:p>
          <a:p>
            <a:pPr algn="just"/>
            <a:r>
              <a:rPr lang="fr-FR" sz="1000" i="1" dirty="0"/>
              <a:t>**PMSI = séjours, consultations externes, etc., </a:t>
            </a:r>
          </a:p>
          <a:p>
            <a:pPr algn="just"/>
            <a:r>
              <a:rPr lang="fr-FR" sz="1000" i="1" dirty="0"/>
              <a:t>*** Données de référentiels : référentiels bénéficiaires, 100% sécurité sociale (ALD), médicaments, actes CCAM, LPP en ville et en sus du GHS</a:t>
            </a:r>
            <a:endParaRPr lang="en-US" i="1" dirty="0"/>
          </a:p>
        </p:txBody>
      </p:sp>
      <p:sp>
        <p:nvSpPr>
          <p:cNvPr id="64" name="ZoneTexte 30">
            <a:extLst>
              <a:ext uri="{FF2B5EF4-FFF2-40B4-BE49-F238E27FC236}">
                <a16:creationId xmlns:a16="http://schemas.microsoft.com/office/drawing/2014/main" id="{24446B63-178E-4F08-9E9E-38DF928FF690}"/>
              </a:ext>
            </a:extLst>
          </p:cNvPr>
          <p:cNvSpPr txBox="1"/>
          <p:nvPr/>
        </p:nvSpPr>
        <p:spPr>
          <a:xfrm>
            <a:off x="906333" y="2176552"/>
            <a:ext cx="1782015" cy="400110"/>
          </a:xfrm>
          <a:prstGeom prst="rect">
            <a:avLst/>
          </a:prstGeom>
          <a:solidFill>
            <a:schemeClr val="accent1"/>
          </a:solidFill>
          <a:ln>
            <a:noFill/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ts val="400"/>
              </a:spcBef>
              <a:spcAft>
                <a:spcPct val="0"/>
              </a:spcAft>
            </a:pPr>
            <a:r>
              <a:rPr lang="fr-FR" sz="2000" dirty="0" err="1">
                <a:solidFill>
                  <a:schemeClr val="bg1"/>
                </a:solidFill>
                <a:ea typeface="ＭＳ Ｐゴシック" charset="-128"/>
              </a:rPr>
              <a:t>CépiDC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70" name="ZoneTexte 99">
            <a:extLst>
              <a:ext uri="{FF2B5EF4-FFF2-40B4-BE49-F238E27FC236}">
                <a16:creationId xmlns:a16="http://schemas.microsoft.com/office/drawing/2014/main" id="{59ED276A-F828-4C3C-BC38-FC5B079DB0D4}"/>
              </a:ext>
            </a:extLst>
          </p:cNvPr>
          <p:cNvSpPr txBox="1"/>
          <p:nvPr/>
        </p:nvSpPr>
        <p:spPr>
          <a:xfrm>
            <a:off x="906333" y="2569323"/>
            <a:ext cx="176785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ts val="40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2"/>
                </a:solidFill>
                <a:ea typeface="ＭＳ Ｐゴシック" charset="-128"/>
              </a:rPr>
              <a:t>Cause </a:t>
            </a:r>
            <a:r>
              <a:rPr lang="en-US" sz="1200" dirty="0" err="1">
                <a:solidFill>
                  <a:schemeClr val="accent2"/>
                </a:solidFill>
                <a:ea typeface="ＭＳ Ｐゴシック" charset="-128"/>
              </a:rPr>
              <a:t>médicale</a:t>
            </a:r>
            <a:r>
              <a:rPr lang="en-US" sz="1200" dirty="0">
                <a:solidFill>
                  <a:schemeClr val="accent2"/>
                </a:solidFill>
                <a:ea typeface="ＭＳ Ｐゴシック" charset="-128"/>
              </a:rPr>
              <a:t> de décès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232EE0DE-F26C-4877-AF9B-2C60D69D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520" y="2409568"/>
            <a:ext cx="2923200" cy="1238400"/>
          </a:xfrm>
          <a:prstGeom prst="can">
            <a:avLst>
              <a:gd name="adj" fmla="val 27815"/>
            </a:avLst>
          </a:prstGeom>
          <a:solidFill>
            <a:schemeClr val="accent4">
              <a:alpha val="50000"/>
            </a:schemeClr>
          </a:solidFill>
          <a:ln w="22225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ts val="4000"/>
              </a:lnSpc>
              <a:spcBef>
                <a:spcPts val="600"/>
              </a:spcBef>
              <a:defRPr/>
            </a:pPr>
            <a:r>
              <a:rPr kumimoji="1" lang="fr-FR" sz="2800" b="1" dirty="0">
                <a:solidFill>
                  <a:schemeClr val="accent4"/>
                </a:solidFill>
                <a:latin typeface="Tw Cen MT Condensed" pitchFamily="34" charset="0"/>
              </a:rPr>
              <a:t>Entrepôt </a:t>
            </a:r>
            <a:br>
              <a:rPr kumimoji="1" lang="fr-FR" sz="2800" b="1" dirty="0">
                <a:solidFill>
                  <a:schemeClr val="accent4"/>
                </a:solidFill>
                <a:latin typeface="Tw Cen MT Condensed" pitchFamily="34" charset="0"/>
              </a:rPr>
            </a:br>
            <a:r>
              <a:rPr kumimoji="1" lang="fr-FR" sz="3200" b="1" dirty="0">
                <a:solidFill>
                  <a:schemeClr val="accent4"/>
                </a:solidFill>
                <a:latin typeface="+mj-lt"/>
              </a:rPr>
              <a:t>SNIIRAM</a:t>
            </a:r>
            <a:endParaRPr kumimoji="1" lang="fr-FR" sz="4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9" name="AutoShape 6">
            <a:extLst>
              <a:ext uri="{FF2B5EF4-FFF2-40B4-BE49-F238E27FC236}">
                <a16:creationId xmlns:a16="http://schemas.microsoft.com/office/drawing/2014/main" id="{9C2B7C49-A2C3-4AFE-8D8E-2D33FED1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568" y="1496560"/>
            <a:ext cx="1189120" cy="768263"/>
          </a:xfrm>
          <a:prstGeom prst="can">
            <a:avLst>
              <a:gd name="adj" fmla="val 27815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kumimoji="1" lang="fr-FR" sz="2400" b="1" dirty="0">
                <a:solidFill>
                  <a:schemeClr val="bg1"/>
                </a:solidFill>
                <a:latin typeface="Tw Cen MT Condensed" pitchFamily="34" charset="0"/>
              </a:rPr>
              <a:t>DCIR*</a:t>
            </a:r>
            <a:endParaRPr kumimoji="1" lang="fr-FR" sz="900" b="1" dirty="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80" name="AutoShape 6">
            <a:extLst>
              <a:ext uri="{FF2B5EF4-FFF2-40B4-BE49-F238E27FC236}">
                <a16:creationId xmlns:a16="http://schemas.microsoft.com/office/drawing/2014/main" id="{220492B7-FC76-4505-A8DC-9781B857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033" y="1496560"/>
            <a:ext cx="1189120" cy="768263"/>
          </a:xfrm>
          <a:prstGeom prst="can">
            <a:avLst>
              <a:gd name="adj" fmla="val 27815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kumimoji="1" lang="fr-FR" sz="1400" b="1" dirty="0">
                <a:solidFill>
                  <a:schemeClr val="bg1"/>
                </a:solidFill>
                <a:latin typeface="Tw Cen MT Condensed" pitchFamily="34" charset="0"/>
              </a:rPr>
              <a:t>Autres produits </a:t>
            </a:r>
          </a:p>
          <a:p>
            <a:pPr algn="ctr">
              <a:spcBef>
                <a:spcPts val="600"/>
              </a:spcBef>
              <a:defRPr/>
            </a:pPr>
            <a:r>
              <a:rPr kumimoji="1" lang="fr-FR" sz="1400" b="1" dirty="0">
                <a:solidFill>
                  <a:schemeClr val="bg1"/>
                </a:solidFill>
                <a:latin typeface="Tw Cen MT Condensed" pitchFamily="34" charset="0"/>
              </a:rPr>
              <a:t>CNAM ***</a:t>
            </a:r>
            <a:endParaRPr kumimoji="1" lang="fr-FR" sz="500" b="1" dirty="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35F53828-5191-4B3C-873A-651041F4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952" y="2101413"/>
            <a:ext cx="108000" cy="1080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1" lang="fr-FR" altLang="fr-FR" sz="1400" b="1">
              <a:solidFill>
                <a:srgbClr val="0000FF"/>
              </a:solidFill>
            </a:endParaRPr>
          </a:p>
        </p:txBody>
      </p:sp>
      <p:sp>
        <p:nvSpPr>
          <p:cNvPr id="87" name="Text Box 15">
            <a:extLst>
              <a:ext uri="{FF2B5EF4-FFF2-40B4-BE49-F238E27FC236}">
                <a16:creationId xmlns:a16="http://schemas.microsoft.com/office/drawing/2014/main" id="{88B399F3-1CA3-49C1-B98C-6F1ECEBF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965" y="2023677"/>
            <a:ext cx="189730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FR" alt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Données externes à la Cnam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FA7AD-677E-472D-B820-E6C053666C65}"/>
              </a:ext>
            </a:extLst>
          </p:cNvPr>
          <p:cNvSpPr/>
          <p:nvPr/>
        </p:nvSpPr>
        <p:spPr>
          <a:xfrm>
            <a:off x="9017603" y="2674155"/>
            <a:ext cx="204916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3"/>
                </a:solidFill>
              </a:rPr>
              <a:t>maisons départementales de personnes handicapées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CD1421-91C5-490C-A088-515CB1C4C910}"/>
              </a:ext>
            </a:extLst>
          </p:cNvPr>
          <p:cNvSpPr/>
          <p:nvPr/>
        </p:nvSpPr>
        <p:spPr>
          <a:xfrm>
            <a:off x="9019473" y="2311723"/>
            <a:ext cx="2071386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MDPH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79D7288-7861-4477-8569-1F6CEFAD2453}"/>
              </a:ext>
            </a:extLst>
          </p:cNvPr>
          <p:cNvCxnSpPr>
            <a:cxnSpLocks/>
            <a:stCxn id="80" idx="4"/>
          </p:cNvCxnSpPr>
          <p:nvPr/>
        </p:nvCxnSpPr>
        <p:spPr>
          <a:xfrm>
            <a:off x="4399153" y="1880692"/>
            <a:ext cx="201750" cy="52887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CEFA680C-5458-438B-A3F4-438C48895492}"/>
              </a:ext>
            </a:extLst>
          </p:cNvPr>
          <p:cNvCxnSpPr>
            <a:cxnSpLocks/>
            <a:stCxn id="79" idx="2"/>
          </p:cNvCxnSpPr>
          <p:nvPr/>
        </p:nvCxnSpPr>
        <p:spPr>
          <a:xfrm rot="10800000" flipV="1">
            <a:off x="4851708" y="1880692"/>
            <a:ext cx="278860" cy="517720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>
            <a:extLst>
              <a:ext uri="{FF2B5EF4-FFF2-40B4-BE49-F238E27FC236}">
                <a16:creationId xmlns:a16="http://schemas.microsoft.com/office/drawing/2014/main" id="{04DA7E10-252E-43FE-A70A-335E0E70A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52" y="1236975"/>
            <a:ext cx="952098" cy="768263"/>
          </a:xfrm>
          <a:prstGeom prst="rect">
            <a:avLst/>
          </a:prstGeom>
        </p:spPr>
      </p:pic>
      <p:sp>
        <p:nvSpPr>
          <p:cNvPr id="148" name="Rectangle 14">
            <a:extLst>
              <a:ext uri="{FF2B5EF4-FFF2-40B4-BE49-F238E27FC236}">
                <a16:creationId xmlns:a16="http://schemas.microsoft.com/office/drawing/2014/main" id="{A7EAC33D-C646-4690-A7E6-2B499962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134" y="1989073"/>
            <a:ext cx="108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1" lang="fr-FR" altLang="fr-FR" sz="1400" b="1">
              <a:solidFill>
                <a:srgbClr val="0000FF"/>
              </a:solidFill>
            </a:endParaRPr>
          </a:p>
        </p:txBody>
      </p:sp>
      <p:sp>
        <p:nvSpPr>
          <p:cNvPr id="150" name="Text Box 15">
            <a:extLst>
              <a:ext uri="{FF2B5EF4-FFF2-40B4-BE49-F238E27FC236}">
                <a16:creationId xmlns:a16="http://schemas.microsoft.com/office/drawing/2014/main" id="{390463B3-FD08-4EC8-8F6A-CE407797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65" y="1922681"/>
            <a:ext cx="196922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FR" alt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Données externes à la Cnam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9D2416C4-2810-4B2F-BCEE-960B71DEE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48" y="1547426"/>
            <a:ext cx="1150054" cy="34699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28E3BF71-C7CC-4E12-B2E1-4D0A01861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526" y="1184417"/>
            <a:ext cx="817280" cy="75706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A798E01E-AC86-4DC1-A133-F86924414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500" y="947187"/>
            <a:ext cx="902133" cy="626049"/>
          </a:xfrm>
          <a:prstGeom prst="rect">
            <a:avLst/>
          </a:prstGeom>
        </p:spPr>
      </p:pic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92609D5F-FD01-4D01-BA71-8C289AF42A25}"/>
              </a:ext>
            </a:extLst>
          </p:cNvPr>
          <p:cNvGrpSpPr/>
          <p:nvPr/>
        </p:nvGrpSpPr>
        <p:grpSpPr>
          <a:xfrm flipH="1">
            <a:off x="6281176" y="3198177"/>
            <a:ext cx="3699585" cy="1644507"/>
            <a:chOff x="1515127" y="3148939"/>
            <a:chExt cx="2153062" cy="1548866"/>
          </a:xfrm>
        </p:grpSpPr>
        <p:cxnSp>
          <p:nvCxnSpPr>
            <p:cNvPr id="155" name="Connecteur en angle 75">
              <a:extLst>
                <a:ext uri="{FF2B5EF4-FFF2-40B4-BE49-F238E27FC236}">
                  <a16:creationId xmlns:a16="http://schemas.microsoft.com/office/drawing/2014/main" id="{4852B2EC-5D46-4275-941C-96157CCE9197}"/>
                </a:ext>
              </a:extLst>
            </p:cNvPr>
            <p:cNvCxnSpPr/>
            <p:nvPr/>
          </p:nvCxnSpPr>
          <p:spPr>
            <a:xfrm>
              <a:off x="1515127" y="3148939"/>
              <a:ext cx="2153062" cy="716515"/>
            </a:xfrm>
            <a:prstGeom prst="bentConnector3">
              <a:avLst>
                <a:gd name="adj1" fmla="val -277"/>
              </a:avLst>
            </a:prstGeom>
            <a:ln w="28575">
              <a:solidFill>
                <a:schemeClr val="accent3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Line 20">
              <a:extLst>
                <a:ext uri="{FF2B5EF4-FFF2-40B4-BE49-F238E27FC236}">
                  <a16:creationId xmlns:a16="http://schemas.microsoft.com/office/drawing/2014/main" id="{2BC1A221-FE4D-4547-8827-40F4763E3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397" y="3856093"/>
              <a:ext cx="0" cy="841712"/>
            </a:xfrm>
            <a:prstGeom prst="line">
              <a:avLst/>
            </a:prstGeom>
            <a:solidFill>
              <a:schemeClr val="accent6"/>
            </a:solidFill>
            <a:ln w="28575">
              <a:solidFill>
                <a:schemeClr val="accent3"/>
              </a:solidFill>
              <a:prstDash val="sysDash"/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Text Box 15">
            <a:extLst>
              <a:ext uri="{FF2B5EF4-FFF2-40B4-BE49-F238E27FC236}">
                <a16:creationId xmlns:a16="http://schemas.microsoft.com/office/drawing/2014/main" id="{92BFB2A3-7061-4017-8B0E-887B5A89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14" y="2013595"/>
            <a:ext cx="189730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FR" alt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Données externes à la Cnam</a:t>
            </a:r>
          </a:p>
        </p:txBody>
      </p:sp>
      <p:sp>
        <p:nvSpPr>
          <p:cNvPr id="158" name="Rectangle 14">
            <a:extLst>
              <a:ext uri="{FF2B5EF4-FFF2-40B4-BE49-F238E27FC236}">
                <a16:creationId xmlns:a16="http://schemas.microsoft.com/office/drawing/2014/main" id="{82F44B70-BCC1-4D42-90FA-AF93B957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508" y="2060902"/>
            <a:ext cx="108000" cy="1080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kumimoji="1" lang="fr-FR" altLang="fr-FR" sz="1400" b="1">
              <a:solidFill>
                <a:srgbClr val="0000FF"/>
              </a:solidFill>
            </a:endParaRP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FDA8BC6D-8777-48BE-A550-8CB39135FE66}"/>
              </a:ext>
            </a:extLst>
          </p:cNvPr>
          <p:cNvSpPr txBox="1"/>
          <p:nvPr/>
        </p:nvSpPr>
        <p:spPr>
          <a:xfrm>
            <a:off x="1554785" y="5695666"/>
            <a:ext cx="8038492" cy="98488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Chaque base de données possède : 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</a:rPr>
              <a:t>Son rythme d’alimentation du SI,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</a:rPr>
              <a:t>Une variabilité « inter-régime » (DCIR +++)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</a:rPr>
              <a:t>Une variabilité de disponibilité des variables au sein même des bases (PMSI +++)</a:t>
            </a:r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50D0ADD5-47FF-4003-B9D4-978975953006}"/>
              </a:ext>
            </a:extLst>
          </p:cNvPr>
          <p:cNvGrpSpPr>
            <a:grpSpLocks noChangeAspect="1"/>
          </p:cNvGrpSpPr>
          <p:nvPr/>
        </p:nvGrpSpPr>
        <p:grpSpPr>
          <a:xfrm>
            <a:off x="731265" y="5846350"/>
            <a:ext cx="684000" cy="683516"/>
            <a:chOff x="5803508" y="3190275"/>
            <a:chExt cx="975600" cy="9749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1C44ABE-0C7A-4948-B7B1-B884A98E9D38}"/>
                </a:ext>
              </a:extLst>
            </p:cNvPr>
            <p:cNvSpPr/>
            <p:nvPr/>
          </p:nvSpPr>
          <p:spPr>
            <a:xfrm>
              <a:off x="5803508" y="3190275"/>
              <a:ext cx="975600" cy="9749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fr-FR" sz="1600" dirty="0" err="1"/>
            </a:p>
          </p:txBody>
        </p:sp>
        <p:grpSp>
          <p:nvGrpSpPr>
            <p:cNvPr id="163" name="Group 64">
              <a:extLst>
                <a:ext uri="{FF2B5EF4-FFF2-40B4-BE49-F238E27FC236}">
                  <a16:creationId xmlns:a16="http://schemas.microsoft.com/office/drawing/2014/main" id="{C8266A87-8E2B-4F69-859B-7B8216B9250B}"/>
                </a:ext>
              </a:extLst>
            </p:cNvPr>
            <p:cNvGrpSpPr/>
            <p:nvPr/>
          </p:nvGrpSpPr>
          <p:grpSpPr>
            <a:xfrm>
              <a:off x="5924129" y="3266933"/>
              <a:ext cx="689696" cy="774894"/>
              <a:chOff x="-4138613" y="1066800"/>
              <a:chExt cx="3778250" cy="4244976"/>
            </a:xfrm>
            <a:solidFill>
              <a:schemeClr val="bg1"/>
            </a:solidFill>
          </p:grpSpPr>
          <p:sp>
            <p:nvSpPr>
              <p:cNvPr id="164" name="Freeform 55">
                <a:extLst>
                  <a:ext uri="{FF2B5EF4-FFF2-40B4-BE49-F238E27FC236}">
                    <a16:creationId xmlns:a16="http://schemas.microsoft.com/office/drawing/2014/main" id="{163C911E-009D-403A-8A69-725CFD411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38613" y="2062163"/>
                <a:ext cx="3251200" cy="3249613"/>
              </a:xfrm>
              <a:custGeom>
                <a:avLst/>
                <a:gdLst>
                  <a:gd name="T0" fmla="*/ 1934 w 2048"/>
                  <a:gd name="T1" fmla="*/ 1933 h 2047"/>
                  <a:gd name="T2" fmla="*/ 114 w 2048"/>
                  <a:gd name="T3" fmla="*/ 1933 h 2047"/>
                  <a:gd name="T4" fmla="*/ 114 w 2048"/>
                  <a:gd name="T5" fmla="*/ 114 h 2047"/>
                  <a:gd name="T6" fmla="*/ 296 w 2048"/>
                  <a:gd name="T7" fmla="*/ 114 h 2047"/>
                  <a:gd name="T8" fmla="*/ 296 w 2048"/>
                  <a:gd name="T9" fmla="*/ 0 h 2047"/>
                  <a:gd name="T10" fmla="*/ 0 w 2048"/>
                  <a:gd name="T11" fmla="*/ 0 h 2047"/>
                  <a:gd name="T12" fmla="*/ 0 w 2048"/>
                  <a:gd name="T13" fmla="*/ 2047 h 2047"/>
                  <a:gd name="T14" fmla="*/ 2048 w 2048"/>
                  <a:gd name="T15" fmla="*/ 2047 h 2047"/>
                  <a:gd name="T16" fmla="*/ 2048 w 2048"/>
                  <a:gd name="T17" fmla="*/ 1687 h 2047"/>
                  <a:gd name="T18" fmla="*/ 1934 w 2048"/>
                  <a:gd name="T19" fmla="*/ 1687 h 2047"/>
                  <a:gd name="T20" fmla="*/ 1934 w 2048"/>
                  <a:gd name="T21" fmla="*/ 1933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8" h="2047">
                    <a:moveTo>
                      <a:pt x="1934" y="1933"/>
                    </a:moveTo>
                    <a:lnTo>
                      <a:pt x="114" y="1933"/>
                    </a:lnTo>
                    <a:lnTo>
                      <a:pt x="114" y="114"/>
                    </a:lnTo>
                    <a:lnTo>
                      <a:pt x="296" y="114"/>
                    </a:lnTo>
                    <a:lnTo>
                      <a:pt x="296" y="0"/>
                    </a:lnTo>
                    <a:lnTo>
                      <a:pt x="0" y="0"/>
                    </a:lnTo>
                    <a:lnTo>
                      <a:pt x="0" y="2047"/>
                    </a:lnTo>
                    <a:lnTo>
                      <a:pt x="2048" y="2047"/>
                    </a:lnTo>
                    <a:lnTo>
                      <a:pt x="2048" y="1687"/>
                    </a:lnTo>
                    <a:lnTo>
                      <a:pt x="1934" y="1687"/>
                    </a:lnTo>
                    <a:lnTo>
                      <a:pt x="1934" y="19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56">
                <a:extLst>
                  <a:ext uri="{FF2B5EF4-FFF2-40B4-BE49-F238E27FC236}">
                    <a16:creationId xmlns:a16="http://schemas.microsoft.com/office/drawing/2014/main" id="{C2C4FAD2-BF26-4357-A689-FEDBB06DC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5488" y="1871663"/>
                <a:ext cx="179388" cy="2525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57">
                <a:extLst>
                  <a:ext uri="{FF2B5EF4-FFF2-40B4-BE49-F238E27FC236}">
                    <a16:creationId xmlns:a16="http://schemas.microsoft.com/office/drawing/2014/main" id="{038FE2EB-3944-49FB-9087-D7CF7FCA6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14463" y="2581275"/>
                <a:ext cx="180975" cy="1816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58">
                <a:extLst>
                  <a:ext uri="{FF2B5EF4-FFF2-40B4-BE49-F238E27FC236}">
                    <a16:creationId xmlns:a16="http://schemas.microsoft.com/office/drawing/2014/main" id="{D3E909E6-07BC-400E-86C9-24FF2C857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06613" y="3355975"/>
                <a:ext cx="180975" cy="1041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59">
                <a:extLst>
                  <a:ext uri="{FF2B5EF4-FFF2-40B4-BE49-F238E27FC236}">
                    <a16:creationId xmlns:a16="http://schemas.microsoft.com/office/drawing/2014/main" id="{6191AFF0-6B00-46FF-963A-0BB54BC74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795588" y="3063875"/>
                <a:ext cx="180975" cy="133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60">
                <a:extLst>
                  <a:ext uri="{FF2B5EF4-FFF2-40B4-BE49-F238E27FC236}">
                    <a16:creationId xmlns:a16="http://schemas.microsoft.com/office/drawing/2014/main" id="{401B6D55-A646-42D5-AF9B-93C1E0D88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84563" y="3995738"/>
                <a:ext cx="180975" cy="401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61">
                <a:extLst>
                  <a:ext uri="{FF2B5EF4-FFF2-40B4-BE49-F238E27FC236}">
                    <a16:creationId xmlns:a16="http://schemas.microsoft.com/office/drawing/2014/main" id="{02233015-C0ED-46E5-91C3-67647DC80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663951" y="1066800"/>
                <a:ext cx="3303588" cy="2744788"/>
              </a:xfrm>
              <a:custGeom>
                <a:avLst/>
                <a:gdLst>
                  <a:gd name="T0" fmla="*/ 807 w 878"/>
                  <a:gd name="T1" fmla="*/ 0 h 730"/>
                  <a:gd name="T2" fmla="*/ 736 w 878"/>
                  <a:gd name="T3" fmla="*/ 70 h 730"/>
                  <a:gd name="T4" fmla="*/ 745 w 878"/>
                  <a:gd name="T5" fmla="*/ 105 h 730"/>
                  <a:gd name="T6" fmla="*/ 645 w 878"/>
                  <a:gd name="T7" fmla="*/ 213 h 730"/>
                  <a:gd name="T8" fmla="*/ 619 w 878"/>
                  <a:gd name="T9" fmla="*/ 208 h 730"/>
                  <a:gd name="T10" fmla="*/ 548 w 878"/>
                  <a:gd name="T11" fmla="*/ 279 h 730"/>
                  <a:gd name="T12" fmla="*/ 557 w 878"/>
                  <a:gd name="T13" fmla="*/ 313 h 730"/>
                  <a:gd name="T14" fmla="*/ 465 w 878"/>
                  <a:gd name="T15" fmla="*/ 421 h 730"/>
                  <a:gd name="T16" fmla="*/ 438 w 878"/>
                  <a:gd name="T17" fmla="*/ 415 h 730"/>
                  <a:gd name="T18" fmla="*/ 389 w 878"/>
                  <a:gd name="T19" fmla="*/ 436 h 730"/>
                  <a:gd name="T20" fmla="*/ 319 w 878"/>
                  <a:gd name="T21" fmla="*/ 398 h 730"/>
                  <a:gd name="T22" fmla="*/ 320 w 878"/>
                  <a:gd name="T23" fmla="*/ 389 h 730"/>
                  <a:gd name="T24" fmla="*/ 249 w 878"/>
                  <a:gd name="T25" fmla="*/ 318 h 730"/>
                  <a:gd name="T26" fmla="*/ 178 w 878"/>
                  <a:gd name="T27" fmla="*/ 389 h 730"/>
                  <a:gd name="T28" fmla="*/ 193 w 878"/>
                  <a:gd name="T29" fmla="*/ 433 h 730"/>
                  <a:gd name="T30" fmla="*/ 89 w 878"/>
                  <a:gd name="T31" fmla="*/ 591 h 730"/>
                  <a:gd name="T32" fmla="*/ 71 w 878"/>
                  <a:gd name="T33" fmla="*/ 588 h 730"/>
                  <a:gd name="T34" fmla="*/ 0 w 878"/>
                  <a:gd name="T35" fmla="*/ 659 h 730"/>
                  <a:gd name="T36" fmla="*/ 71 w 878"/>
                  <a:gd name="T37" fmla="*/ 730 h 730"/>
                  <a:gd name="T38" fmla="*/ 142 w 878"/>
                  <a:gd name="T39" fmla="*/ 659 h 730"/>
                  <a:gd name="T40" fmla="*/ 129 w 878"/>
                  <a:gd name="T41" fmla="*/ 618 h 730"/>
                  <a:gd name="T42" fmla="*/ 234 w 878"/>
                  <a:gd name="T43" fmla="*/ 458 h 730"/>
                  <a:gd name="T44" fmla="*/ 249 w 878"/>
                  <a:gd name="T45" fmla="*/ 460 h 730"/>
                  <a:gd name="T46" fmla="*/ 297 w 878"/>
                  <a:gd name="T47" fmla="*/ 441 h 730"/>
                  <a:gd name="T48" fmla="*/ 368 w 878"/>
                  <a:gd name="T49" fmla="*/ 479 h 730"/>
                  <a:gd name="T50" fmla="*/ 368 w 878"/>
                  <a:gd name="T51" fmla="*/ 486 h 730"/>
                  <a:gd name="T52" fmla="*/ 438 w 878"/>
                  <a:gd name="T53" fmla="*/ 557 h 730"/>
                  <a:gd name="T54" fmla="*/ 509 w 878"/>
                  <a:gd name="T55" fmla="*/ 486 h 730"/>
                  <a:gd name="T56" fmla="*/ 501 w 878"/>
                  <a:gd name="T57" fmla="*/ 453 h 730"/>
                  <a:gd name="T58" fmla="*/ 593 w 878"/>
                  <a:gd name="T59" fmla="*/ 345 h 730"/>
                  <a:gd name="T60" fmla="*/ 619 w 878"/>
                  <a:gd name="T61" fmla="*/ 350 h 730"/>
                  <a:gd name="T62" fmla="*/ 690 w 878"/>
                  <a:gd name="T63" fmla="*/ 279 h 730"/>
                  <a:gd name="T64" fmla="*/ 681 w 878"/>
                  <a:gd name="T65" fmla="*/ 245 h 730"/>
                  <a:gd name="T66" fmla="*/ 782 w 878"/>
                  <a:gd name="T67" fmla="*/ 136 h 730"/>
                  <a:gd name="T68" fmla="*/ 807 w 878"/>
                  <a:gd name="T69" fmla="*/ 141 h 730"/>
                  <a:gd name="T70" fmla="*/ 878 w 878"/>
                  <a:gd name="T71" fmla="*/ 70 h 730"/>
                  <a:gd name="T72" fmla="*/ 807 w 878"/>
                  <a:gd name="T73" fmla="*/ 0 h 730"/>
                  <a:gd name="T74" fmla="*/ 71 w 878"/>
                  <a:gd name="T75" fmla="*/ 682 h 730"/>
                  <a:gd name="T76" fmla="*/ 48 w 878"/>
                  <a:gd name="T77" fmla="*/ 659 h 730"/>
                  <a:gd name="T78" fmla="*/ 71 w 878"/>
                  <a:gd name="T79" fmla="*/ 636 h 730"/>
                  <a:gd name="T80" fmla="*/ 94 w 878"/>
                  <a:gd name="T81" fmla="*/ 659 h 730"/>
                  <a:gd name="T82" fmla="*/ 71 w 878"/>
                  <a:gd name="T83" fmla="*/ 682 h 730"/>
                  <a:gd name="T84" fmla="*/ 249 w 878"/>
                  <a:gd name="T85" fmla="*/ 412 h 730"/>
                  <a:gd name="T86" fmla="*/ 226 w 878"/>
                  <a:gd name="T87" fmla="*/ 389 h 730"/>
                  <a:gd name="T88" fmla="*/ 249 w 878"/>
                  <a:gd name="T89" fmla="*/ 366 h 730"/>
                  <a:gd name="T90" fmla="*/ 272 w 878"/>
                  <a:gd name="T91" fmla="*/ 389 h 730"/>
                  <a:gd name="T92" fmla="*/ 249 w 878"/>
                  <a:gd name="T93" fmla="*/ 412 h 730"/>
                  <a:gd name="T94" fmla="*/ 438 w 878"/>
                  <a:gd name="T95" fmla="*/ 509 h 730"/>
                  <a:gd name="T96" fmla="*/ 416 w 878"/>
                  <a:gd name="T97" fmla="*/ 486 h 730"/>
                  <a:gd name="T98" fmla="*/ 438 w 878"/>
                  <a:gd name="T99" fmla="*/ 463 h 730"/>
                  <a:gd name="T100" fmla="*/ 461 w 878"/>
                  <a:gd name="T101" fmla="*/ 486 h 730"/>
                  <a:gd name="T102" fmla="*/ 438 w 878"/>
                  <a:gd name="T103" fmla="*/ 509 h 730"/>
                  <a:gd name="T104" fmla="*/ 619 w 878"/>
                  <a:gd name="T105" fmla="*/ 302 h 730"/>
                  <a:gd name="T106" fmla="*/ 596 w 878"/>
                  <a:gd name="T107" fmla="*/ 279 h 730"/>
                  <a:gd name="T108" fmla="*/ 619 w 878"/>
                  <a:gd name="T109" fmla="*/ 256 h 730"/>
                  <a:gd name="T110" fmla="*/ 642 w 878"/>
                  <a:gd name="T111" fmla="*/ 279 h 730"/>
                  <a:gd name="T112" fmla="*/ 619 w 878"/>
                  <a:gd name="T113" fmla="*/ 302 h 730"/>
                  <a:gd name="T114" fmla="*/ 807 w 878"/>
                  <a:gd name="T115" fmla="*/ 93 h 730"/>
                  <a:gd name="T116" fmla="*/ 784 w 878"/>
                  <a:gd name="T117" fmla="*/ 70 h 730"/>
                  <a:gd name="T118" fmla="*/ 807 w 878"/>
                  <a:gd name="T119" fmla="*/ 48 h 730"/>
                  <a:gd name="T120" fmla="*/ 830 w 878"/>
                  <a:gd name="T121" fmla="*/ 70 h 730"/>
                  <a:gd name="T122" fmla="*/ 807 w 878"/>
                  <a:gd name="T123" fmla="*/ 93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8" h="730">
                    <a:moveTo>
                      <a:pt x="807" y="0"/>
                    </a:moveTo>
                    <a:cubicBezTo>
                      <a:pt x="768" y="0"/>
                      <a:pt x="736" y="31"/>
                      <a:pt x="736" y="70"/>
                    </a:cubicBezTo>
                    <a:cubicBezTo>
                      <a:pt x="736" y="83"/>
                      <a:pt x="740" y="95"/>
                      <a:pt x="745" y="105"/>
                    </a:cubicBezTo>
                    <a:cubicBezTo>
                      <a:pt x="645" y="213"/>
                      <a:pt x="645" y="213"/>
                      <a:pt x="645" y="213"/>
                    </a:cubicBezTo>
                    <a:cubicBezTo>
                      <a:pt x="637" y="210"/>
                      <a:pt x="628" y="208"/>
                      <a:pt x="619" y="208"/>
                    </a:cubicBezTo>
                    <a:cubicBezTo>
                      <a:pt x="580" y="208"/>
                      <a:pt x="548" y="240"/>
                      <a:pt x="548" y="279"/>
                    </a:cubicBezTo>
                    <a:cubicBezTo>
                      <a:pt x="548" y="291"/>
                      <a:pt x="551" y="303"/>
                      <a:pt x="557" y="313"/>
                    </a:cubicBezTo>
                    <a:cubicBezTo>
                      <a:pt x="465" y="421"/>
                      <a:pt x="465" y="421"/>
                      <a:pt x="465" y="421"/>
                    </a:cubicBezTo>
                    <a:cubicBezTo>
                      <a:pt x="457" y="417"/>
                      <a:pt x="448" y="415"/>
                      <a:pt x="438" y="415"/>
                    </a:cubicBezTo>
                    <a:cubicBezTo>
                      <a:pt x="419" y="415"/>
                      <a:pt x="402" y="423"/>
                      <a:pt x="389" y="436"/>
                    </a:cubicBezTo>
                    <a:cubicBezTo>
                      <a:pt x="319" y="398"/>
                      <a:pt x="319" y="398"/>
                      <a:pt x="319" y="398"/>
                    </a:cubicBezTo>
                    <a:cubicBezTo>
                      <a:pt x="319" y="395"/>
                      <a:pt x="320" y="392"/>
                      <a:pt x="320" y="389"/>
                    </a:cubicBezTo>
                    <a:cubicBezTo>
                      <a:pt x="320" y="350"/>
                      <a:pt x="288" y="318"/>
                      <a:pt x="249" y="318"/>
                    </a:cubicBezTo>
                    <a:cubicBezTo>
                      <a:pt x="210" y="318"/>
                      <a:pt x="178" y="350"/>
                      <a:pt x="178" y="389"/>
                    </a:cubicBezTo>
                    <a:cubicBezTo>
                      <a:pt x="178" y="405"/>
                      <a:pt x="184" y="421"/>
                      <a:pt x="193" y="433"/>
                    </a:cubicBezTo>
                    <a:cubicBezTo>
                      <a:pt x="89" y="591"/>
                      <a:pt x="89" y="591"/>
                      <a:pt x="89" y="591"/>
                    </a:cubicBezTo>
                    <a:cubicBezTo>
                      <a:pt x="83" y="589"/>
                      <a:pt x="77" y="588"/>
                      <a:pt x="71" y="588"/>
                    </a:cubicBezTo>
                    <a:cubicBezTo>
                      <a:pt x="32" y="588"/>
                      <a:pt x="0" y="620"/>
                      <a:pt x="0" y="659"/>
                    </a:cubicBezTo>
                    <a:cubicBezTo>
                      <a:pt x="0" y="698"/>
                      <a:pt x="32" y="730"/>
                      <a:pt x="71" y="730"/>
                    </a:cubicBezTo>
                    <a:cubicBezTo>
                      <a:pt x="110" y="730"/>
                      <a:pt x="142" y="698"/>
                      <a:pt x="142" y="659"/>
                    </a:cubicBezTo>
                    <a:cubicBezTo>
                      <a:pt x="142" y="644"/>
                      <a:pt x="137" y="630"/>
                      <a:pt x="129" y="618"/>
                    </a:cubicBezTo>
                    <a:cubicBezTo>
                      <a:pt x="234" y="458"/>
                      <a:pt x="234" y="458"/>
                      <a:pt x="234" y="458"/>
                    </a:cubicBezTo>
                    <a:cubicBezTo>
                      <a:pt x="239" y="459"/>
                      <a:pt x="244" y="460"/>
                      <a:pt x="249" y="460"/>
                    </a:cubicBezTo>
                    <a:cubicBezTo>
                      <a:pt x="267" y="460"/>
                      <a:pt x="284" y="452"/>
                      <a:pt x="297" y="441"/>
                    </a:cubicBezTo>
                    <a:cubicBezTo>
                      <a:pt x="368" y="479"/>
                      <a:pt x="368" y="479"/>
                      <a:pt x="368" y="479"/>
                    </a:cubicBezTo>
                    <a:cubicBezTo>
                      <a:pt x="368" y="481"/>
                      <a:pt x="368" y="484"/>
                      <a:pt x="368" y="486"/>
                    </a:cubicBezTo>
                    <a:cubicBezTo>
                      <a:pt x="368" y="525"/>
                      <a:pt x="399" y="557"/>
                      <a:pt x="438" y="557"/>
                    </a:cubicBezTo>
                    <a:cubicBezTo>
                      <a:pt x="477" y="557"/>
                      <a:pt x="509" y="525"/>
                      <a:pt x="509" y="486"/>
                    </a:cubicBezTo>
                    <a:cubicBezTo>
                      <a:pt x="509" y="474"/>
                      <a:pt x="506" y="463"/>
                      <a:pt x="501" y="453"/>
                    </a:cubicBezTo>
                    <a:cubicBezTo>
                      <a:pt x="593" y="345"/>
                      <a:pt x="593" y="345"/>
                      <a:pt x="593" y="345"/>
                    </a:cubicBezTo>
                    <a:cubicBezTo>
                      <a:pt x="601" y="348"/>
                      <a:pt x="610" y="350"/>
                      <a:pt x="619" y="350"/>
                    </a:cubicBezTo>
                    <a:cubicBezTo>
                      <a:pt x="658" y="350"/>
                      <a:pt x="690" y="318"/>
                      <a:pt x="690" y="279"/>
                    </a:cubicBezTo>
                    <a:cubicBezTo>
                      <a:pt x="690" y="267"/>
                      <a:pt x="687" y="255"/>
                      <a:pt x="681" y="245"/>
                    </a:cubicBezTo>
                    <a:cubicBezTo>
                      <a:pt x="782" y="136"/>
                      <a:pt x="782" y="136"/>
                      <a:pt x="782" y="136"/>
                    </a:cubicBezTo>
                    <a:cubicBezTo>
                      <a:pt x="790" y="139"/>
                      <a:pt x="798" y="141"/>
                      <a:pt x="807" y="141"/>
                    </a:cubicBezTo>
                    <a:cubicBezTo>
                      <a:pt x="846" y="141"/>
                      <a:pt x="878" y="109"/>
                      <a:pt x="878" y="70"/>
                    </a:cubicBezTo>
                    <a:cubicBezTo>
                      <a:pt x="878" y="31"/>
                      <a:pt x="846" y="0"/>
                      <a:pt x="807" y="0"/>
                    </a:cubicBezTo>
                    <a:close/>
                    <a:moveTo>
                      <a:pt x="71" y="682"/>
                    </a:moveTo>
                    <a:cubicBezTo>
                      <a:pt x="58" y="682"/>
                      <a:pt x="48" y="671"/>
                      <a:pt x="48" y="659"/>
                    </a:cubicBezTo>
                    <a:cubicBezTo>
                      <a:pt x="48" y="647"/>
                      <a:pt x="58" y="636"/>
                      <a:pt x="71" y="636"/>
                    </a:cubicBezTo>
                    <a:cubicBezTo>
                      <a:pt x="83" y="636"/>
                      <a:pt x="94" y="647"/>
                      <a:pt x="94" y="659"/>
                    </a:cubicBezTo>
                    <a:cubicBezTo>
                      <a:pt x="94" y="671"/>
                      <a:pt x="83" y="682"/>
                      <a:pt x="71" y="682"/>
                    </a:cubicBezTo>
                    <a:close/>
                    <a:moveTo>
                      <a:pt x="249" y="412"/>
                    </a:moveTo>
                    <a:cubicBezTo>
                      <a:pt x="236" y="412"/>
                      <a:pt x="226" y="401"/>
                      <a:pt x="226" y="389"/>
                    </a:cubicBezTo>
                    <a:cubicBezTo>
                      <a:pt x="226" y="377"/>
                      <a:pt x="236" y="366"/>
                      <a:pt x="249" y="366"/>
                    </a:cubicBezTo>
                    <a:cubicBezTo>
                      <a:pt x="261" y="366"/>
                      <a:pt x="272" y="377"/>
                      <a:pt x="272" y="389"/>
                    </a:cubicBezTo>
                    <a:cubicBezTo>
                      <a:pt x="272" y="401"/>
                      <a:pt x="261" y="412"/>
                      <a:pt x="249" y="412"/>
                    </a:cubicBezTo>
                    <a:close/>
                    <a:moveTo>
                      <a:pt x="438" y="509"/>
                    </a:moveTo>
                    <a:cubicBezTo>
                      <a:pt x="426" y="509"/>
                      <a:pt x="416" y="499"/>
                      <a:pt x="416" y="486"/>
                    </a:cubicBezTo>
                    <a:cubicBezTo>
                      <a:pt x="416" y="474"/>
                      <a:pt x="426" y="463"/>
                      <a:pt x="438" y="463"/>
                    </a:cubicBezTo>
                    <a:cubicBezTo>
                      <a:pt x="451" y="463"/>
                      <a:pt x="461" y="474"/>
                      <a:pt x="461" y="486"/>
                    </a:cubicBezTo>
                    <a:cubicBezTo>
                      <a:pt x="461" y="499"/>
                      <a:pt x="451" y="509"/>
                      <a:pt x="438" y="509"/>
                    </a:cubicBezTo>
                    <a:close/>
                    <a:moveTo>
                      <a:pt x="619" y="302"/>
                    </a:moveTo>
                    <a:cubicBezTo>
                      <a:pt x="606" y="302"/>
                      <a:pt x="596" y="291"/>
                      <a:pt x="596" y="279"/>
                    </a:cubicBezTo>
                    <a:cubicBezTo>
                      <a:pt x="596" y="267"/>
                      <a:pt x="606" y="256"/>
                      <a:pt x="619" y="256"/>
                    </a:cubicBezTo>
                    <a:cubicBezTo>
                      <a:pt x="631" y="256"/>
                      <a:pt x="642" y="267"/>
                      <a:pt x="642" y="279"/>
                    </a:cubicBezTo>
                    <a:cubicBezTo>
                      <a:pt x="642" y="291"/>
                      <a:pt x="631" y="302"/>
                      <a:pt x="619" y="302"/>
                    </a:cubicBezTo>
                    <a:close/>
                    <a:moveTo>
                      <a:pt x="807" y="93"/>
                    </a:moveTo>
                    <a:cubicBezTo>
                      <a:pt x="794" y="93"/>
                      <a:pt x="784" y="83"/>
                      <a:pt x="784" y="70"/>
                    </a:cubicBezTo>
                    <a:cubicBezTo>
                      <a:pt x="784" y="58"/>
                      <a:pt x="794" y="48"/>
                      <a:pt x="807" y="48"/>
                    </a:cubicBezTo>
                    <a:cubicBezTo>
                      <a:pt x="819" y="48"/>
                      <a:pt x="830" y="58"/>
                      <a:pt x="830" y="70"/>
                    </a:cubicBezTo>
                    <a:cubicBezTo>
                      <a:pt x="830" y="83"/>
                      <a:pt x="819" y="93"/>
                      <a:pt x="807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78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informations disponibles via le portail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3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5F4C89A-3923-43A0-9F16-BD5C7C454DF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B2085D7-FD98-46E3-831C-301E059EC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46E7453-3CEC-4477-A9CA-094856FFC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40D8D49-34FF-499D-9AF0-5B649A18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34528F-905B-40E2-9099-40F7FC36B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3B16E04-BDB6-44EE-8BBE-2B064ACF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D84A35-575B-45B0-812F-C1F8E48A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B48284-97E2-4DCE-9A9F-EABE6B8EE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E7AAFA-812B-4329-89E6-7A6717F5F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37F6B-820E-4822-82AC-2A2534C9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1637DA4-F7A4-4602-84A8-1654E47A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328560D-221B-47FA-B135-83279D320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538EF8-AFC0-4FA4-B5B3-000B21CD5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7E42144-1ECB-4480-82C9-A1A8641F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A7BB84A-D746-4E61-BBFE-BF310236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47012DB-8837-44CA-8F77-85C99FACC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061E257-6BE7-4AB7-90FE-3C97EF397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F0D087D-12CE-44F7-8CC6-FD5E27B7B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70A451E-26E6-4EB7-924D-1CB3ED095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886F45-BEA7-4DE5-BA20-618F6CB98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EE6DFE8-E656-445A-8F67-9B3A6DE7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C890FA1-3813-41E4-8C7D-37AF9D14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EE44CF-EF6E-493F-A805-B7F1B9B86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E96B90-188B-4FE8-8D77-62379CF97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A99A5879-2806-49F5-AAA5-2062940C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3" y="1102610"/>
            <a:ext cx="8370351" cy="2138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F05C79D-E60D-4A32-936E-661F1DF4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4" r="1235"/>
          <a:stretch/>
        </p:blipFill>
        <p:spPr>
          <a:xfrm>
            <a:off x="3527621" y="3495585"/>
            <a:ext cx="7964825" cy="3159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299879B8-B4F0-4E37-804D-574F744BBA3F}"/>
              </a:ext>
            </a:extLst>
          </p:cNvPr>
          <p:cNvSpPr/>
          <p:nvPr/>
        </p:nvSpPr>
        <p:spPr>
          <a:xfrm>
            <a:off x="4428552" y="3184439"/>
            <a:ext cx="478564" cy="36782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646CFF-DF88-41DA-A47E-C94003A338AB}"/>
              </a:ext>
            </a:extLst>
          </p:cNvPr>
          <p:cNvSpPr/>
          <p:nvPr/>
        </p:nvSpPr>
        <p:spPr>
          <a:xfrm>
            <a:off x="9540867" y="1056028"/>
            <a:ext cx="1780003" cy="6038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fr-FR" sz="1600" b="1" dirty="0"/>
              <a:t>DCIR-PMSI</a:t>
            </a:r>
          </a:p>
        </p:txBody>
      </p:sp>
    </p:spTree>
    <p:extLst>
      <p:ext uri="{BB962C8B-B14F-4D97-AF65-F5344CB8AC3E}">
        <p14:creationId xmlns:p14="http://schemas.microsoft.com/office/powerpoint/2010/main" val="4345334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informations disponibles via le portail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4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5F4C89A-3923-43A0-9F16-BD5C7C454DF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B2085D7-FD98-46E3-831C-301E059EC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46E7453-3CEC-4477-A9CA-094856FFC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40D8D49-34FF-499D-9AF0-5B649A18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34528F-905B-40E2-9099-40F7FC36B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3B16E04-BDB6-44EE-8BBE-2B064ACF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D84A35-575B-45B0-812F-C1F8E48A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B48284-97E2-4DCE-9A9F-EABE6B8EE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E7AAFA-812B-4329-89E6-7A6717F5F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37F6B-820E-4822-82AC-2A2534C9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1637DA4-F7A4-4602-84A8-1654E47A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328560D-221B-47FA-B135-83279D320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538EF8-AFC0-4FA4-B5B3-000B21CD5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7E42144-1ECB-4480-82C9-A1A8641F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A7BB84A-D746-4E61-BBFE-BF310236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47012DB-8837-44CA-8F77-85C99FACC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061E257-6BE7-4AB7-90FE-3C97EF397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F0D087D-12CE-44F7-8CC6-FD5E27B7B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70A451E-26E6-4EB7-924D-1CB3ED095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886F45-BEA7-4DE5-BA20-618F6CB98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EE6DFE8-E656-445A-8F67-9B3A6DE7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C890FA1-3813-41E4-8C7D-37AF9D14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EE44CF-EF6E-493F-A805-B7F1B9B86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E96B90-188B-4FE8-8D77-62379CF97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C8CE8B8-5D27-444C-B6FE-41359541A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6"/>
          <a:stretch/>
        </p:blipFill>
        <p:spPr>
          <a:xfrm>
            <a:off x="2992359" y="3573748"/>
            <a:ext cx="1761022" cy="316884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127EADA-29C1-4E08-8C0C-CD43F9F6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86" y="3655140"/>
            <a:ext cx="2494441" cy="294145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3E7C3F-E652-4F3D-8140-AA75E611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97" y="1132106"/>
            <a:ext cx="9764646" cy="1968367"/>
          </a:xfrm>
          <a:prstGeom prst="rect">
            <a:avLst/>
          </a:prstGeom>
        </p:spPr>
      </p:pic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E357A32F-F40E-4002-941B-C38F59307DA1}"/>
              </a:ext>
            </a:extLst>
          </p:cNvPr>
          <p:cNvSpPr/>
          <p:nvPr/>
        </p:nvSpPr>
        <p:spPr>
          <a:xfrm>
            <a:off x="3642133" y="3121744"/>
            <a:ext cx="461473" cy="43362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82B5BBF3-1073-47A4-803B-F83F1BAC391D}"/>
              </a:ext>
            </a:extLst>
          </p:cNvPr>
          <p:cNvSpPr/>
          <p:nvPr/>
        </p:nvSpPr>
        <p:spPr>
          <a:xfrm rot="16200000">
            <a:off x="5292925" y="4710619"/>
            <a:ext cx="461473" cy="43362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AAE7ACD-B43D-42EB-8590-78E3C2C9EE77}"/>
              </a:ext>
            </a:extLst>
          </p:cNvPr>
          <p:cNvSpPr/>
          <p:nvPr/>
        </p:nvSpPr>
        <p:spPr>
          <a:xfrm>
            <a:off x="9863356" y="2969899"/>
            <a:ext cx="1780003" cy="6038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PMSI</a:t>
            </a:r>
          </a:p>
        </p:txBody>
      </p:sp>
    </p:spTree>
    <p:extLst>
      <p:ext uri="{BB962C8B-B14F-4D97-AF65-F5344CB8AC3E}">
        <p14:creationId xmlns:p14="http://schemas.microsoft.com/office/powerpoint/2010/main" val="8163978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informations disponibles via le portail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5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5F4C89A-3923-43A0-9F16-BD5C7C454DF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B2085D7-FD98-46E3-831C-301E059EC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46E7453-3CEC-4477-A9CA-094856FFC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40D8D49-34FF-499D-9AF0-5B649A18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34528F-905B-40E2-9099-40F7FC36B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3B16E04-BDB6-44EE-8BBE-2B064ACF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D84A35-575B-45B0-812F-C1F8E48A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B48284-97E2-4DCE-9A9F-EABE6B8EE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E7AAFA-812B-4329-89E6-7A6717F5F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37F6B-820E-4822-82AC-2A2534C9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1637DA4-F7A4-4602-84A8-1654E47A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328560D-221B-47FA-B135-83279D320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538EF8-AFC0-4FA4-B5B3-000B21CD5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7E42144-1ECB-4480-82C9-A1A8641F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A7BB84A-D746-4E61-BBFE-BF310236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47012DB-8837-44CA-8F77-85C99FACC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061E257-6BE7-4AB7-90FE-3C97EF397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F0D087D-12CE-44F7-8CC6-FD5E27B7B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70A451E-26E6-4EB7-924D-1CB3ED095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886F45-BEA7-4DE5-BA20-618F6CB98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EE6DFE8-E656-445A-8F67-9B3A6DE7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C890FA1-3813-41E4-8C7D-37AF9D14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EE44CF-EF6E-493F-A805-B7F1B9B86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E96B90-188B-4FE8-8D77-62379CF97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EA479BB-B893-4683-81FB-751B31EF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34" y="1897680"/>
            <a:ext cx="11486417" cy="38358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1C95E137-7D36-4CB6-BDB0-CFF5C6DDAD98}"/>
              </a:ext>
            </a:extLst>
          </p:cNvPr>
          <p:cNvSpPr/>
          <p:nvPr/>
        </p:nvSpPr>
        <p:spPr>
          <a:xfrm>
            <a:off x="2699444" y="5635296"/>
            <a:ext cx="462157" cy="45128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3763494-6D44-4B2E-B547-7AC405650A0F}"/>
              </a:ext>
            </a:extLst>
          </p:cNvPr>
          <p:cNvSpPr txBox="1"/>
          <p:nvPr/>
        </p:nvSpPr>
        <p:spPr>
          <a:xfrm>
            <a:off x="3269560" y="5669907"/>
            <a:ext cx="632736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Un fichier par année et par champ (MCO, SSR, HAD et RIM-P)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8C036B-E154-4C0D-B2E6-8A06AA27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3" y="1176733"/>
            <a:ext cx="9248994" cy="560284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C2A07A1B-0074-4125-9BAC-44C42CBACFFB}"/>
              </a:ext>
            </a:extLst>
          </p:cNvPr>
          <p:cNvSpPr/>
          <p:nvPr/>
        </p:nvSpPr>
        <p:spPr>
          <a:xfrm>
            <a:off x="10143151" y="1400442"/>
            <a:ext cx="1780003" cy="6038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/>
              <a:t>PMSI</a:t>
            </a:r>
          </a:p>
        </p:txBody>
      </p:sp>
    </p:spTree>
    <p:extLst>
      <p:ext uri="{BB962C8B-B14F-4D97-AF65-F5344CB8AC3E}">
        <p14:creationId xmlns:p14="http://schemas.microsoft.com/office/powerpoint/2010/main" val="14690260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Eléments préliminaires à la mise en place de l’étude </a:t>
            </a:r>
            <a:r>
              <a:rPr lang="fr-FR" sz="2000" dirty="0"/>
              <a:t>(cohorte)</a:t>
            </a:r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sz="quarter" idx="14"/>
          </p:nvPr>
        </p:nvSpPr>
        <p:spPr>
          <a:xfrm>
            <a:off x="686668" y="1056028"/>
            <a:ext cx="10782086" cy="515763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 marL="263525" indent="-2635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187E"/>
              </a:buClr>
              <a:buSzPct val="80000"/>
              <a:buFont typeface="ZapfDingbats" pitchFamily="82" charset="2"/>
              <a:buChar char="u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3CD33"/>
              </a:buClr>
              <a:buSzPct val="85000"/>
              <a:buFont typeface="ZapfDingbats" pitchFamily="82" charset="2"/>
              <a:buChar char="l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6989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ZapfDingbats" pitchFamily="82" charset="2"/>
              <a:buChar char="l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Geneva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625D71"/>
                </a:solidFill>
                <a:latin typeface="+mn-lt"/>
                <a:ea typeface="Geneva" charset="-128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800" kern="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800" kern="0" dirty="0">
                <a:solidFill>
                  <a:schemeClr val="accent2"/>
                </a:solidFill>
              </a:rPr>
              <a:t>Définition de la population 	</a:t>
            </a:r>
            <a:r>
              <a:rPr lang="fr-FR" sz="1800" kern="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sz="1800" kern="0" dirty="0"/>
              <a:t>Quels </a:t>
            </a:r>
            <a:r>
              <a:rPr lang="fr-FR" sz="1800" b="1" kern="0" dirty="0"/>
              <a:t>régimes à </a:t>
            </a:r>
            <a:r>
              <a:rPr lang="fr-FR" sz="1800" kern="0" dirty="0"/>
              <a:t>prendre en compte ? 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600" i="1" kern="0" dirty="0">
                <a:solidFill>
                  <a:schemeClr val="tx1"/>
                </a:solidFill>
              </a:rPr>
              <a:t>Décès :</a:t>
            </a:r>
            <a:r>
              <a:rPr lang="fr-FR" sz="1600" kern="0" dirty="0">
                <a:solidFill>
                  <a:schemeClr val="tx1"/>
                </a:solidFill>
              </a:rPr>
              <a:t> 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1"/>
                </a:solidFill>
              </a:rPr>
              <a:t>SLM, MSA, RSI, autres régimes </a:t>
            </a:r>
            <a:r>
              <a:rPr lang="fr-FR" sz="1600" kern="0" dirty="0"/>
              <a:t>: </a:t>
            </a:r>
            <a:r>
              <a:rPr lang="fr-FR" sz="1600" kern="0" dirty="0">
                <a:solidFill>
                  <a:schemeClr val="tx1"/>
                </a:solidFill>
              </a:rPr>
              <a:t>qualité de l’information ?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600" i="1" kern="0" dirty="0">
                <a:solidFill>
                  <a:schemeClr val="tx1"/>
                </a:solidFill>
              </a:rPr>
              <a:t>Identifiant unique :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</a:rPr>
              <a:t>Degré de remontée variable selon les régimes,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</a:rPr>
              <a:t>Âge : tranche16-20 ans difficile à suivre (SLM),</a:t>
            </a:r>
          </a:p>
          <a:p>
            <a:pPr marL="914400" lvl="2" indent="0">
              <a:buClr>
                <a:schemeClr val="accent1"/>
              </a:buClr>
              <a:buNone/>
            </a:pPr>
            <a:r>
              <a:rPr lang="fr-FR" sz="1400" kern="0" dirty="0">
                <a:solidFill>
                  <a:schemeClr val="tx1"/>
                </a:solidFill>
              </a:rPr>
              <a:t>pas de </a:t>
            </a:r>
            <a:r>
              <a:rPr lang="fr-FR" sz="1400" kern="0" dirty="0" err="1">
                <a:solidFill>
                  <a:schemeClr val="tx1"/>
                </a:solidFill>
              </a:rPr>
              <a:t>pseudoNIR</a:t>
            </a:r>
            <a:r>
              <a:rPr lang="fr-FR" sz="1400" kern="0" dirty="0">
                <a:solidFill>
                  <a:schemeClr val="tx1"/>
                </a:solidFill>
              </a:rPr>
              <a:t> </a:t>
            </a:r>
            <a:r>
              <a:rPr lang="fr-FR" sz="1400" i="1" kern="0" dirty="0">
                <a:solidFill>
                  <a:schemeClr val="tx1"/>
                </a:solidFill>
              </a:rPr>
              <a:t>assuré</a:t>
            </a:r>
            <a:r>
              <a:rPr lang="fr-FR" sz="1400" kern="0" dirty="0">
                <a:solidFill>
                  <a:schemeClr val="tx1"/>
                </a:solidFill>
              </a:rPr>
              <a:t> dans les données par projet </a:t>
            </a:r>
            <a:r>
              <a:rPr lang="fr-FR" sz="1400" kern="0" dirty="0">
                <a:solidFill>
                  <a:schemeClr val="tx1"/>
                </a:solidFill>
                <a:sym typeface="Wingdings" panose="05000000000000000000" pitchFamily="2" charset="2"/>
              </a:rPr>
              <a:t> impossible d’appliquer l’algorithme Cnam de la note technique « suivi des bénéficiaires dans le SNIIRAM » ;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600" i="1" kern="0" dirty="0">
                <a:solidFill>
                  <a:schemeClr val="tx1"/>
                </a:solidFill>
                <a:sym typeface="Wingdings" panose="05000000000000000000" pitchFamily="2" charset="2"/>
              </a:rPr>
              <a:t>Critères géographiques : 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</a:rPr>
              <a:t>Pas d’indice de défavorisation dans les DOM,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tx1"/>
                </a:solidFill>
              </a:rPr>
              <a:t>Données de Mayotte depuis 2011.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1600" kern="0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1800" kern="0" dirty="0">
                <a:solidFill>
                  <a:schemeClr val="accent2"/>
                </a:solidFill>
              </a:rPr>
              <a:t>Quelles variables à utiliser pour répondre aux objectifs de notre étude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600" kern="0" dirty="0">
                <a:solidFill>
                  <a:schemeClr val="tx1"/>
                </a:solidFill>
              </a:rPr>
              <a:t>Variables pour proxy « épidémiologiques » (avoir déterminer l’algorithme de ce que l’on veut identifier)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1"/>
                </a:solidFill>
              </a:rPr>
              <a:t>Médicales : ALD +++,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1"/>
                </a:solidFill>
              </a:rPr>
              <a:t>Prestations : CIP7 ou CIP13,…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600" kern="0" dirty="0">
                <a:solidFill>
                  <a:schemeClr val="tx1"/>
                </a:solidFill>
              </a:rPr>
              <a:t>Variables d’intérêt pour le volet « économie », avec perspectives « assurance maladie » et/ou « collective »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6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5F4C89A-3923-43A0-9F16-BD5C7C454DFC}"/>
              </a:ext>
            </a:extLst>
          </p:cNvPr>
          <p:cNvGrpSpPr/>
          <p:nvPr/>
        </p:nvGrpSpPr>
        <p:grpSpPr>
          <a:xfrm>
            <a:off x="9991318" y="6392577"/>
            <a:ext cx="1414568" cy="251393"/>
            <a:chOff x="8558213" y="2792413"/>
            <a:chExt cx="2322512" cy="412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B2085D7-FD98-46E3-831C-301E059EC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8788" y="2792413"/>
              <a:ext cx="382587" cy="412750"/>
            </a:xfrm>
            <a:custGeom>
              <a:avLst/>
              <a:gdLst>
                <a:gd name="T0" fmla="*/ 132 w 278"/>
                <a:gd name="T1" fmla="*/ 4 h 299"/>
                <a:gd name="T2" fmla="*/ 4 w 278"/>
                <a:gd name="T3" fmla="*/ 146 h 299"/>
                <a:gd name="T4" fmla="*/ 147 w 278"/>
                <a:gd name="T5" fmla="*/ 274 h 299"/>
                <a:gd name="T6" fmla="*/ 178 w 278"/>
                <a:gd name="T7" fmla="*/ 269 h 299"/>
                <a:gd name="T8" fmla="*/ 178 w 278"/>
                <a:gd name="T9" fmla="*/ 269 h 299"/>
                <a:gd name="T10" fmla="*/ 188 w 278"/>
                <a:gd name="T11" fmla="*/ 288 h 299"/>
                <a:gd name="T12" fmla="*/ 210 w 278"/>
                <a:gd name="T13" fmla="*/ 295 h 299"/>
                <a:gd name="T14" fmla="*/ 217 w 278"/>
                <a:gd name="T15" fmla="*/ 274 h 299"/>
                <a:gd name="T16" fmla="*/ 207 w 278"/>
                <a:gd name="T17" fmla="*/ 256 h 299"/>
                <a:gd name="T18" fmla="*/ 275 w 278"/>
                <a:gd name="T19" fmla="*/ 132 h 299"/>
                <a:gd name="T20" fmla="*/ 132 w 278"/>
                <a:gd name="T21" fmla="*/ 4 h 299"/>
                <a:gd name="T22" fmla="*/ 193 w 278"/>
                <a:gd name="T23" fmla="*/ 228 h 299"/>
                <a:gd name="T24" fmla="*/ 181 w 278"/>
                <a:gd name="T25" fmla="*/ 206 h 299"/>
                <a:gd name="T26" fmla="*/ 159 w 278"/>
                <a:gd name="T27" fmla="*/ 199 h 299"/>
                <a:gd name="T28" fmla="*/ 153 w 278"/>
                <a:gd name="T29" fmla="*/ 221 h 299"/>
                <a:gd name="T30" fmla="*/ 163 w 278"/>
                <a:gd name="T31" fmla="*/ 240 h 299"/>
                <a:gd name="T32" fmla="*/ 163 w 278"/>
                <a:gd name="T33" fmla="*/ 240 h 299"/>
                <a:gd name="T34" fmla="*/ 145 w 278"/>
                <a:gd name="T35" fmla="*/ 243 h 299"/>
                <a:gd name="T36" fmla="*/ 36 w 278"/>
                <a:gd name="T37" fmla="*/ 145 h 299"/>
                <a:gd name="T38" fmla="*/ 134 w 278"/>
                <a:gd name="T39" fmla="*/ 36 h 299"/>
                <a:gd name="T40" fmla="*/ 243 w 278"/>
                <a:gd name="T41" fmla="*/ 134 h 299"/>
                <a:gd name="T42" fmla="*/ 193 w 278"/>
                <a:gd name="T43" fmla="*/ 2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299">
                  <a:moveTo>
                    <a:pt x="132" y="4"/>
                  </a:moveTo>
                  <a:cubicBezTo>
                    <a:pt x="58" y="8"/>
                    <a:pt x="0" y="72"/>
                    <a:pt x="4" y="146"/>
                  </a:cubicBezTo>
                  <a:cubicBezTo>
                    <a:pt x="8" y="221"/>
                    <a:pt x="72" y="278"/>
                    <a:pt x="147" y="274"/>
                  </a:cubicBezTo>
                  <a:cubicBezTo>
                    <a:pt x="157" y="274"/>
                    <a:pt x="168" y="272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92" y="296"/>
                    <a:pt x="202" y="299"/>
                    <a:pt x="210" y="295"/>
                  </a:cubicBezTo>
                  <a:cubicBezTo>
                    <a:pt x="218" y="291"/>
                    <a:pt x="221" y="281"/>
                    <a:pt x="217" y="274"/>
                  </a:cubicBezTo>
                  <a:cubicBezTo>
                    <a:pt x="207" y="256"/>
                    <a:pt x="207" y="256"/>
                    <a:pt x="207" y="256"/>
                  </a:cubicBezTo>
                  <a:cubicBezTo>
                    <a:pt x="250" y="232"/>
                    <a:pt x="278" y="184"/>
                    <a:pt x="275" y="132"/>
                  </a:cubicBezTo>
                  <a:cubicBezTo>
                    <a:pt x="271" y="57"/>
                    <a:pt x="207" y="0"/>
                    <a:pt x="132" y="4"/>
                  </a:cubicBezTo>
                  <a:close/>
                  <a:moveTo>
                    <a:pt x="193" y="228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77" y="198"/>
                    <a:pt x="167" y="195"/>
                    <a:pt x="159" y="199"/>
                  </a:cubicBezTo>
                  <a:cubicBezTo>
                    <a:pt x="152" y="203"/>
                    <a:pt x="149" y="213"/>
                    <a:pt x="153" y="221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63" y="240"/>
                    <a:pt x="163" y="240"/>
                    <a:pt x="163" y="240"/>
                  </a:cubicBezTo>
                  <a:cubicBezTo>
                    <a:pt x="157" y="241"/>
                    <a:pt x="151" y="242"/>
                    <a:pt x="145" y="243"/>
                  </a:cubicBezTo>
                  <a:cubicBezTo>
                    <a:pt x="88" y="245"/>
                    <a:pt x="39" y="202"/>
                    <a:pt x="36" y="145"/>
                  </a:cubicBezTo>
                  <a:cubicBezTo>
                    <a:pt x="33" y="88"/>
                    <a:pt x="77" y="39"/>
                    <a:pt x="134" y="36"/>
                  </a:cubicBezTo>
                  <a:cubicBezTo>
                    <a:pt x="191" y="33"/>
                    <a:pt x="240" y="77"/>
                    <a:pt x="243" y="134"/>
                  </a:cubicBezTo>
                  <a:cubicBezTo>
                    <a:pt x="245" y="173"/>
                    <a:pt x="224" y="209"/>
                    <a:pt x="193" y="22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46E7453-3CEC-4477-A9CA-094856FFC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1788" y="2797176"/>
              <a:ext cx="44450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8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40D8D49-34FF-499D-9AF0-5B649A18A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69538" y="2797176"/>
              <a:ext cx="42862" cy="373063"/>
            </a:xfrm>
            <a:custGeom>
              <a:avLst/>
              <a:gdLst>
                <a:gd name="T0" fmla="*/ 16 w 32"/>
                <a:gd name="T1" fmla="*/ 270 h 270"/>
                <a:gd name="T2" fmla="*/ 0 w 32"/>
                <a:gd name="T3" fmla="*/ 254 h 270"/>
                <a:gd name="T4" fmla="*/ 0 w 32"/>
                <a:gd name="T5" fmla="*/ 16 h 270"/>
                <a:gd name="T6" fmla="*/ 16 w 32"/>
                <a:gd name="T7" fmla="*/ 0 h 270"/>
                <a:gd name="T8" fmla="*/ 32 w 32"/>
                <a:gd name="T9" fmla="*/ 16 h 270"/>
                <a:gd name="T10" fmla="*/ 32 w 32"/>
                <a:gd name="T11" fmla="*/ 254 h 270"/>
                <a:gd name="T12" fmla="*/ 16 w 3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70">
                  <a:moveTo>
                    <a:pt x="16" y="270"/>
                  </a:moveTo>
                  <a:cubicBezTo>
                    <a:pt x="7" y="270"/>
                    <a:pt x="0" y="263"/>
                    <a:pt x="0" y="2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4"/>
                    <a:pt x="32" y="254"/>
                    <a:pt x="32" y="254"/>
                  </a:cubicBezTo>
                  <a:cubicBezTo>
                    <a:pt x="32" y="263"/>
                    <a:pt x="25" y="270"/>
                    <a:pt x="16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34528F-905B-40E2-9099-40F7FC36B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2175" y="2795588"/>
              <a:ext cx="393700" cy="374650"/>
            </a:xfrm>
            <a:custGeom>
              <a:avLst/>
              <a:gdLst>
                <a:gd name="T0" fmla="*/ 142 w 287"/>
                <a:gd name="T1" fmla="*/ 272 h 272"/>
                <a:gd name="T2" fmla="*/ 142 w 287"/>
                <a:gd name="T3" fmla="*/ 272 h 272"/>
                <a:gd name="T4" fmla="*/ 128 w 287"/>
                <a:gd name="T5" fmla="*/ 263 h 272"/>
                <a:gd name="T6" fmla="*/ 4 w 287"/>
                <a:gd name="T7" fmla="*/ 26 h 272"/>
                <a:gd name="T8" fmla="*/ 10 w 287"/>
                <a:gd name="T9" fmla="*/ 4 h 272"/>
                <a:gd name="T10" fmla="*/ 32 w 287"/>
                <a:gd name="T11" fmla="*/ 11 h 272"/>
                <a:gd name="T12" fmla="*/ 142 w 287"/>
                <a:gd name="T13" fmla="*/ 222 h 272"/>
                <a:gd name="T14" fmla="*/ 255 w 287"/>
                <a:gd name="T15" fmla="*/ 11 h 272"/>
                <a:gd name="T16" fmla="*/ 276 w 287"/>
                <a:gd name="T17" fmla="*/ 4 h 272"/>
                <a:gd name="T18" fmla="*/ 283 w 287"/>
                <a:gd name="T19" fmla="*/ 26 h 272"/>
                <a:gd name="T20" fmla="*/ 156 w 287"/>
                <a:gd name="T21" fmla="*/ 263 h 272"/>
                <a:gd name="T22" fmla="*/ 142 w 287"/>
                <a:gd name="T2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272">
                  <a:moveTo>
                    <a:pt x="142" y="272"/>
                  </a:moveTo>
                  <a:cubicBezTo>
                    <a:pt x="142" y="272"/>
                    <a:pt x="142" y="272"/>
                    <a:pt x="142" y="272"/>
                  </a:cubicBezTo>
                  <a:cubicBezTo>
                    <a:pt x="136" y="272"/>
                    <a:pt x="131" y="269"/>
                    <a:pt x="128" y="26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0" y="4"/>
                  </a:cubicBezTo>
                  <a:cubicBezTo>
                    <a:pt x="18" y="0"/>
                    <a:pt x="28" y="3"/>
                    <a:pt x="32" y="11"/>
                  </a:cubicBezTo>
                  <a:cubicBezTo>
                    <a:pt x="142" y="222"/>
                    <a:pt x="142" y="222"/>
                    <a:pt x="142" y="22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9" y="3"/>
                    <a:pt x="269" y="0"/>
                    <a:pt x="276" y="4"/>
                  </a:cubicBezTo>
                  <a:cubicBezTo>
                    <a:pt x="284" y="9"/>
                    <a:pt x="287" y="18"/>
                    <a:pt x="283" y="26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3" y="269"/>
                    <a:pt x="148" y="272"/>
                    <a:pt x="142" y="27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3B16E04-BDB6-44EE-8BBE-2B064ACF2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8938" y="3051176"/>
              <a:ext cx="149225" cy="44450"/>
            </a:xfrm>
            <a:custGeom>
              <a:avLst/>
              <a:gdLst>
                <a:gd name="T0" fmla="*/ 93 w 109"/>
                <a:gd name="T1" fmla="*/ 32 h 32"/>
                <a:gd name="T2" fmla="*/ 16 w 109"/>
                <a:gd name="T3" fmla="*/ 32 h 32"/>
                <a:gd name="T4" fmla="*/ 0 w 109"/>
                <a:gd name="T5" fmla="*/ 16 h 32"/>
                <a:gd name="T6" fmla="*/ 16 w 109"/>
                <a:gd name="T7" fmla="*/ 0 h 32"/>
                <a:gd name="T8" fmla="*/ 93 w 109"/>
                <a:gd name="T9" fmla="*/ 0 h 32"/>
                <a:gd name="T10" fmla="*/ 109 w 109"/>
                <a:gd name="T11" fmla="*/ 16 h 32"/>
                <a:gd name="T12" fmla="*/ 93 w 10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">
                  <a:moveTo>
                    <a:pt x="9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0"/>
                    <a:pt x="109" y="7"/>
                    <a:pt x="109" y="16"/>
                  </a:cubicBezTo>
                  <a:cubicBezTo>
                    <a:pt x="109" y="25"/>
                    <a:pt x="101" y="32"/>
                    <a:pt x="93" y="3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D84A35-575B-45B0-812F-C1F8E48A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5113" y="2797176"/>
              <a:ext cx="395287" cy="376238"/>
            </a:xfrm>
            <a:custGeom>
              <a:avLst/>
              <a:gdLst>
                <a:gd name="T0" fmla="*/ 269 w 288"/>
                <a:gd name="T1" fmla="*/ 270 h 272"/>
                <a:gd name="T2" fmla="*/ 255 w 288"/>
                <a:gd name="T3" fmla="*/ 261 h 272"/>
                <a:gd name="T4" fmla="*/ 145 w 288"/>
                <a:gd name="T5" fmla="*/ 51 h 272"/>
                <a:gd name="T6" fmla="*/ 32 w 288"/>
                <a:gd name="T7" fmla="*/ 261 h 272"/>
                <a:gd name="T8" fmla="*/ 11 w 288"/>
                <a:gd name="T9" fmla="*/ 268 h 272"/>
                <a:gd name="T10" fmla="*/ 4 w 288"/>
                <a:gd name="T11" fmla="*/ 246 h 272"/>
                <a:gd name="T12" fmla="*/ 131 w 288"/>
                <a:gd name="T13" fmla="*/ 9 h 272"/>
                <a:gd name="T14" fmla="*/ 145 w 288"/>
                <a:gd name="T15" fmla="*/ 0 h 272"/>
                <a:gd name="T16" fmla="*/ 159 w 288"/>
                <a:gd name="T17" fmla="*/ 9 h 272"/>
                <a:gd name="T18" fmla="*/ 283 w 288"/>
                <a:gd name="T19" fmla="*/ 246 h 272"/>
                <a:gd name="T20" fmla="*/ 277 w 288"/>
                <a:gd name="T21" fmla="*/ 268 h 272"/>
                <a:gd name="T22" fmla="*/ 269 w 288"/>
                <a:gd name="T23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72">
                  <a:moveTo>
                    <a:pt x="269" y="270"/>
                  </a:moveTo>
                  <a:cubicBezTo>
                    <a:pt x="263" y="270"/>
                    <a:pt x="258" y="267"/>
                    <a:pt x="255" y="26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28" y="269"/>
                    <a:pt x="18" y="272"/>
                    <a:pt x="11" y="268"/>
                  </a:cubicBezTo>
                  <a:cubicBezTo>
                    <a:pt x="3" y="264"/>
                    <a:pt x="0" y="254"/>
                    <a:pt x="4" y="246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4" y="4"/>
                    <a:pt x="139" y="0"/>
                    <a:pt x="145" y="0"/>
                  </a:cubicBezTo>
                  <a:cubicBezTo>
                    <a:pt x="151" y="0"/>
                    <a:pt x="156" y="4"/>
                    <a:pt x="159" y="9"/>
                  </a:cubicBezTo>
                  <a:cubicBezTo>
                    <a:pt x="283" y="246"/>
                    <a:pt x="283" y="246"/>
                    <a:pt x="283" y="246"/>
                  </a:cubicBezTo>
                  <a:cubicBezTo>
                    <a:pt x="288" y="254"/>
                    <a:pt x="284" y="264"/>
                    <a:pt x="277" y="268"/>
                  </a:cubicBezTo>
                  <a:cubicBezTo>
                    <a:pt x="274" y="269"/>
                    <a:pt x="272" y="270"/>
                    <a:pt x="269" y="2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0B48284-97E2-4DCE-9A9F-EABE6B8EE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4363" y="2797176"/>
              <a:ext cx="41275" cy="55563"/>
            </a:xfrm>
            <a:custGeom>
              <a:avLst/>
              <a:gdLst>
                <a:gd name="T0" fmla="*/ 16 w 26"/>
                <a:gd name="T1" fmla="*/ 35 h 35"/>
                <a:gd name="T2" fmla="*/ 10 w 26"/>
                <a:gd name="T3" fmla="*/ 35 h 35"/>
                <a:gd name="T4" fmla="*/ 10 w 26"/>
                <a:gd name="T5" fmla="*/ 5 h 35"/>
                <a:gd name="T6" fmla="*/ 0 w 26"/>
                <a:gd name="T7" fmla="*/ 5 h 35"/>
                <a:gd name="T8" fmla="*/ 0 w 26"/>
                <a:gd name="T9" fmla="*/ 0 h 35"/>
                <a:gd name="T10" fmla="*/ 26 w 26"/>
                <a:gd name="T11" fmla="*/ 0 h 35"/>
                <a:gd name="T12" fmla="*/ 26 w 26"/>
                <a:gd name="T13" fmla="*/ 5 h 35"/>
                <a:gd name="T14" fmla="*/ 16 w 26"/>
                <a:gd name="T15" fmla="*/ 5 h 35"/>
                <a:gd name="T16" fmla="*/ 16 w 26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16" y="35"/>
                  </a:moveTo>
                  <a:lnTo>
                    <a:pt x="10" y="3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E7AAFA-812B-4329-89E6-7A6717F5F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3575" y="2797176"/>
              <a:ext cx="57150" cy="55563"/>
            </a:xfrm>
            <a:custGeom>
              <a:avLst/>
              <a:gdLst>
                <a:gd name="T0" fmla="*/ 18 w 36"/>
                <a:gd name="T1" fmla="*/ 27 h 35"/>
                <a:gd name="T2" fmla="*/ 18 w 36"/>
                <a:gd name="T3" fmla="*/ 27 h 35"/>
                <a:gd name="T4" fmla="*/ 28 w 36"/>
                <a:gd name="T5" fmla="*/ 0 h 35"/>
                <a:gd name="T6" fmla="*/ 36 w 36"/>
                <a:gd name="T7" fmla="*/ 0 h 35"/>
                <a:gd name="T8" fmla="*/ 36 w 36"/>
                <a:gd name="T9" fmla="*/ 35 h 35"/>
                <a:gd name="T10" fmla="*/ 31 w 36"/>
                <a:gd name="T11" fmla="*/ 35 h 35"/>
                <a:gd name="T12" fmla="*/ 31 w 36"/>
                <a:gd name="T13" fmla="*/ 6 h 35"/>
                <a:gd name="T14" fmla="*/ 31 w 36"/>
                <a:gd name="T15" fmla="*/ 6 h 35"/>
                <a:gd name="T16" fmla="*/ 19 w 36"/>
                <a:gd name="T17" fmla="*/ 35 h 35"/>
                <a:gd name="T18" fmla="*/ 17 w 36"/>
                <a:gd name="T19" fmla="*/ 35 h 35"/>
                <a:gd name="T20" fmla="*/ 5 w 36"/>
                <a:gd name="T21" fmla="*/ 6 h 35"/>
                <a:gd name="T22" fmla="*/ 5 w 36"/>
                <a:gd name="T23" fmla="*/ 6 h 35"/>
                <a:gd name="T24" fmla="*/ 5 w 36"/>
                <a:gd name="T25" fmla="*/ 35 h 35"/>
                <a:gd name="T26" fmla="*/ 0 w 36"/>
                <a:gd name="T27" fmla="*/ 35 h 35"/>
                <a:gd name="T28" fmla="*/ 0 w 36"/>
                <a:gd name="T29" fmla="*/ 0 h 35"/>
                <a:gd name="T30" fmla="*/ 8 w 36"/>
                <a:gd name="T31" fmla="*/ 0 h 35"/>
                <a:gd name="T32" fmla="*/ 18 w 36"/>
                <a:gd name="T3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5">
                  <a:moveTo>
                    <a:pt x="18" y="27"/>
                  </a:moveTo>
                  <a:lnTo>
                    <a:pt x="18" y="27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35"/>
                  </a:lnTo>
                  <a:lnTo>
                    <a:pt x="31" y="3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AF37F6B-820E-4822-82AC-2A2534C9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3108326"/>
              <a:ext cx="152400" cy="38100"/>
            </a:xfrm>
            <a:custGeom>
              <a:avLst/>
              <a:gdLst>
                <a:gd name="T0" fmla="*/ 98 w 111"/>
                <a:gd name="T1" fmla="*/ 0 h 28"/>
                <a:gd name="T2" fmla="*/ 19 w 111"/>
                <a:gd name="T3" fmla="*/ 0 h 28"/>
                <a:gd name="T4" fmla="*/ 0 w 111"/>
                <a:gd name="T5" fmla="*/ 28 h 28"/>
                <a:gd name="T6" fmla="*/ 98 w 111"/>
                <a:gd name="T7" fmla="*/ 28 h 28"/>
                <a:gd name="T8" fmla="*/ 111 w 111"/>
                <a:gd name="T9" fmla="*/ 14 h 28"/>
                <a:gd name="T10" fmla="*/ 111 w 111"/>
                <a:gd name="T11" fmla="*/ 14 h 28"/>
                <a:gd name="T12" fmla="*/ 98 w 11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8">
                  <a:moveTo>
                    <a:pt x="9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10"/>
                    <a:pt x="7" y="20"/>
                    <a:pt x="0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5" y="28"/>
                    <a:pt x="111" y="22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7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1637DA4-F7A4-4602-84A8-1654E47A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3036888"/>
              <a:ext cx="111125" cy="38100"/>
            </a:xfrm>
            <a:custGeom>
              <a:avLst/>
              <a:gdLst>
                <a:gd name="T0" fmla="*/ 68 w 81"/>
                <a:gd name="T1" fmla="*/ 0 h 28"/>
                <a:gd name="T2" fmla="*/ 8 w 81"/>
                <a:gd name="T3" fmla="*/ 0 h 28"/>
                <a:gd name="T4" fmla="*/ 0 w 81"/>
                <a:gd name="T5" fmla="*/ 28 h 28"/>
                <a:gd name="T6" fmla="*/ 68 w 81"/>
                <a:gd name="T7" fmla="*/ 28 h 28"/>
                <a:gd name="T8" fmla="*/ 81 w 81"/>
                <a:gd name="T9" fmla="*/ 14 h 28"/>
                <a:gd name="T10" fmla="*/ 68 w 8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6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0"/>
                    <a:pt x="3" y="19"/>
                    <a:pt x="0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5" y="28"/>
                    <a:pt x="81" y="22"/>
                    <a:pt x="81" y="14"/>
                  </a:cubicBezTo>
                  <a:cubicBezTo>
                    <a:pt x="81" y="7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328560D-221B-47FA-B135-83279D320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17000" y="2965451"/>
              <a:ext cx="96837" cy="38100"/>
            </a:xfrm>
            <a:custGeom>
              <a:avLst/>
              <a:gdLst>
                <a:gd name="T0" fmla="*/ 57 w 70"/>
                <a:gd name="T1" fmla="*/ 0 h 27"/>
                <a:gd name="T2" fmla="*/ 0 w 70"/>
                <a:gd name="T3" fmla="*/ 0 h 27"/>
                <a:gd name="T4" fmla="*/ 1 w 70"/>
                <a:gd name="T5" fmla="*/ 12 h 27"/>
                <a:gd name="T6" fmla="*/ 0 w 70"/>
                <a:gd name="T7" fmla="*/ 27 h 27"/>
                <a:gd name="T8" fmla="*/ 57 w 70"/>
                <a:gd name="T9" fmla="*/ 27 h 27"/>
                <a:gd name="T10" fmla="*/ 70 w 70"/>
                <a:gd name="T11" fmla="*/ 13 h 27"/>
                <a:gd name="T12" fmla="*/ 57 w 7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7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ubicBezTo>
                    <a:pt x="1" y="17"/>
                    <a:pt x="0" y="22"/>
                    <a:pt x="0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4" y="27"/>
                    <a:pt x="70" y="21"/>
                    <a:pt x="70" y="13"/>
                  </a:cubicBezTo>
                  <a:cubicBezTo>
                    <a:pt x="70" y="6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538EF8-AFC0-4FA4-B5B3-000B21CD5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2713" y="2894013"/>
              <a:ext cx="111125" cy="38100"/>
            </a:xfrm>
            <a:custGeom>
              <a:avLst/>
              <a:gdLst>
                <a:gd name="T0" fmla="*/ 67 w 80"/>
                <a:gd name="T1" fmla="*/ 0 h 27"/>
                <a:gd name="T2" fmla="*/ 0 w 80"/>
                <a:gd name="T3" fmla="*/ 0 h 27"/>
                <a:gd name="T4" fmla="*/ 7 w 80"/>
                <a:gd name="T5" fmla="*/ 27 h 27"/>
                <a:gd name="T6" fmla="*/ 67 w 80"/>
                <a:gd name="T7" fmla="*/ 27 h 27"/>
                <a:gd name="T8" fmla="*/ 80 w 80"/>
                <a:gd name="T9" fmla="*/ 13 h 27"/>
                <a:gd name="T10" fmla="*/ 80 w 80"/>
                <a:gd name="T11" fmla="*/ 13 h 27"/>
                <a:gd name="T12" fmla="*/ 67 w 8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5" y="17"/>
                    <a:pt x="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74" y="27"/>
                    <a:pt x="80" y="21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6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7E42144-1ECB-4480-82C9-A1A8641F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1438" y="2822576"/>
              <a:ext cx="152400" cy="36513"/>
            </a:xfrm>
            <a:custGeom>
              <a:avLst/>
              <a:gdLst>
                <a:gd name="T0" fmla="*/ 97 w 110"/>
                <a:gd name="T1" fmla="*/ 0 h 27"/>
                <a:gd name="T2" fmla="*/ 0 w 110"/>
                <a:gd name="T3" fmla="*/ 0 h 27"/>
                <a:gd name="T4" fmla="*/ 19 w 110"/>
                <a:gd name="T5" fmla="*/ 27 h 27"/>
                <a:gd name="T6" fmla="*/ 97 w 110"/>
                <a:gd name="T7" fmla="*/ 27 h 27"/>
                <a:gd name="T8" fmla="*/ 110 w 110"/>
                <a:gd name="T9" fmla="*/ 13 h 27"/>
                <a:gd name="T10" fmla="*/ 97 w 11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7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14" y="17"/>
                    <a:pt x="1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104" y="27"/>
                    <a:pt x="110" y="21"/>
                    <a:pt x="110" y="13"/>
                  </a:cubicBezTo>
                  <a:cubicBezTo>
                    <a:pt x="110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A7BB84A-D746-4E61-BBFE-BF310236F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2988" y="3108326"/>
              <a:ext cx="93662" cy="38100"/>
            </a:xfrm>
            <a:custGeom>
              <a:avLst/>
              <a:gdLst>
                <a:gd name="T0" fmla="*/ 54 w 68"/>
                <a:gd name="T1" fmla="*/ 14 h 28"/>
                <a:gd name="T2" fmla="*/ 54 w 68"/>
                <a:gd name="T3" fmla="*/ 14 h 28"/>
                <a:gd name="T4" fmla="*/ 68 w 68"/>
                <a:gd name="T5" fmla="*/ 0 h 28"/>
                <a:gd name="T6" fmla="*/ 14 w 68"/>
                <a:gd name="T7" fmla="*/ 0 h 28"/>
                <a:gd name="T8" fmla="*/ 0 w 68"/>
                <a:gd name="T9" fmla="*/ 14 h 28"/>
                <a:gd name="T10" fmla="*/ 0 w 68"/>
                <a:gd name="T11" fmla="*/ 14 h 28"/>
                <a:gd name="T12" fmla="*/ 14 w 68"/>
                <a:gd name="T13" fmla="*/ 28 h 28"/>
                <a:gd name="T14" fmla="*/ 68 w 68"/>
                <a:gd name="T15" fmla="*/ 28 h 28"/>
                <a:gd name="T16" fmla="*/ 54 w 68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8"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60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0" y="28"/>
                    <a:pt x="54" y="22"/>
                    <a:pt x="54" y="1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47012DB-8837-44CA-8F77-85C99FACC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7600" y="3108326"/>
              <a:ext cx="249237" cy="38100"/>
            </a:xfrm>
            <a:custGeom>
              <a:avLst/>
              <a:gdLst>
                <a:gd name="T0" fmla="*/ 181 w 181"/>
                <a:gd name="T1" fmla="*/ 0 h 28"/>
                <a:gd name="T2" fmla="*/ 14 w 181"/>
                <a:gd name="T3" fmla="*/ 0 h 28"/>
                <a:gd name="T4" fmla="*/ 0 w 181"/>
                <a:gd name="T5" fmla="*/ 14 h 28"/>
                <a:gd name="T6" fmla="*/ 0 w 181"/>
                <a:gd name="T7" fmla="*/ 14 h 28"/>
                <a:gd name="T8" fmla="*/ 14 w 181"/>
                <a:gd name="T9" fmla="*/ 28 h 28"/>
                <a:gd name="T10" fmla="*/ 162 w 181"/>
                <a:gd name="T11" fmla="*/ 28 h 28"/>
                <a:gd name="T12" fmla="*/ 181 w 18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8">
                  <a:moveTo>
                    <a:pt x="18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9" y="20"/>
                    <a:pt x="176" y="10"/>
                    <a:pt x="18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061E257-6BE7-4AB7-90FE-3C97EF397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10600" y="3036888"/>
              <a:ext cx="93662" cy="38100"/>
            </a:xfrm>
            <a:custGeom>
              <a:avLst/>
              <a:gdLst>
                <a:gd name="T0" fmla="*/ 54 w 68"/>
                <a:gd name="T1" fmla="*/ 17 h 28"/>
                <a:gd name="T2" fmla="*/ 67 w 68"/>
                <a:gd name="T3" fmla="*/ 0 h 28"/>
                <a:gd name="T4" fmla="*/ 14 w 68"/>
                <a:gd name="T5" fmla="*/ 0 h 28"/>
                <a:gd name="T6" fmla="*/ 0 w 68"/>
                <a:gd name="T7" fmla="*/ 14 h 28"/>
                <a:gd name="T8" fmla="*/ 14 w 68"/>
                <a:gd name="T9" fmla="*/ 28 h 28"/>
                <a:gd name="T10" fmla="*/ 68 w 68"/>
                <a:gd name="T11" fmla="*/ 28 h 28"/>
                <a:gd name="T12" fmla="*/ 54 w 6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8">
                  <a:moveTo>
                    <a:pt x="54" y="17"/>
                  </a:moveTo>
                  <a:cubicBezTo>
                    <a:pt x="52" y="8"/>
                    <a:pt x="59" y="0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1" y="28"/>
                    <a:pt x="55" y="23"/>
                    <a:pt x="54" y="17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F0D087D-12CE-44F7-8CC6-FD5E27B7B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038" y="3036888"/>
              <a:ext cx="330200" cy="38100"/>
            </a:xfrm>
            <a:custGeom>
              <a:avLst/>
              <a:gdLst>
                <a:gd name="T0" fmla="*/ 240 w 240"/>
                <a:gd name="T1" fmla="*/ 0 h 28"/>
                <a:gd name="T2" fmla="*/ 15 w 240"/>
                <a:gd name="T3" fmla="*/ 0 h 28"/>
                <a:gd name="T4" fmla="*/ 2 w 240"/>
                <a:gd name="T5" fmla="*/ 17 h 28"/>
                <a:gd name="T6" fmla="*/ 16 w 240"/>
                <a:gd name="T7" fmla="*/ 28 h 28"/>
                <a:gd name="T8" fmla="*/ 232 w 240"/>
                <a:gd name="T9" fmla="*/ 28 h 28"/>
                <a:gd name="T10" fmla="*/ 240 w 240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8">
                  <a:moveTo>
                    <a:pt x="24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2" y="17"/>
                  </a:cubicBezTo>
                  <a:cubicBezTo>
                    <a:pt x="3" y="23"/>
                    <a:pt x="9" y="28"/>
                    <a:pt x="16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5" y="19"/>
                    <a:pt x="238" y="10"/>
                    <a:pt x="24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70A451E-26E6-4EB7-924D-1CB3ED095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8213" y="2965451"/>
              <a:ext cx="92075" cy="38100"/>
            </a:xfrm>
            <a:custGeom>
              <a:avLst/>
              <a:gdLst>
                <a:gd name="T0" fmla="*/ 54 w 67"/>
                <a:gd name="T1" fmla="*/ 16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13 w 67"/>
                <a:gd name="T9" fmla="*/ 27 h 27"/>
                <a:gd name="T10" fmla="*/ 67 w 67"/>
                <a:gd name="T11" fmla="*/ 27 h 27"/>
                <a:gd name="T12" fmla="*/ 54 w 67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7">
                  <a:moveTo>
                    <a:pt x="54" y="16"/>
                  </a:moveTo>
                  <a:cubicBezTo>
                    <a:pt x="52" y="7"/>
                    <a:pt x="58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1" y="27"/>
                    <a:pt x="55" y="22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4886F45-BEA7-4DE5-BA20-618F6CB98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0" y="2965451"/>
              <a:ext cx="388937" cy="38100"/>
            </a:xfrm>
            <a:custGeom>
              <a:avLst/>
              <a:gdLst>
                <a:gd name="T0" fmla="*/ 2 w 282"/>
                <a:gd name="T1" fmla="*/ 16 h 27"/>
                <a:gd name="T2" fmla="*/ 15 w 282"/>
                <a:gd name="T3" fmla="*/ 27 h 27"/>
                <a:gd name="T4" fmla="*/ 281 w 282"/>
                <a:gd name="T5" fmla="*/ 27 h 27"/>
                <a:gd name="T6" fmla="*/ 282 w 282"/>
                <a:gd name="T7" fmla="*/ 12 h 27"/>
                <a:gd name="T8" fmla="*/ 281 w 282"/>
                <a:gd name="T9" fmla="*/ 0 h 27"/>
                <a:gd name="T10" fmla="*/ 15 w 282"/>
                <a:gd name="T11" fmla="*/ 0 h 27"/>
                <a:gd name="T12" fmla="*/ 2 w 282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7">
                  <a:moveTo>
                    <a:pt x="2" y="16"/>
                  </a:moveTo>
                  <a:cubicBezTo>
                    <a:pt x="3" y="22"/>
                    <a:pt x="9" y="27"/>
                    <a:pt x="15" y="27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2"/>
                    <a:pt x="282" y="17"/>
                    <a:pt x="282" y="12"/>
                  </a:cubicBezTo>
                  <a:cubicBezTo>
                    <a:pt x="282" y="8"/>
                    <a:pt x="281" y="4"/>
                    <a:pt x="2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2" y="16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EE6DFE8-E656-445A-8F67-9B3A6DE7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85200" y="2894013"/>
              <a:ext cx="92075" cy="38100"/>
            </a:xfrm>
            <a:custGeom>
              <a:avLst/>
              <a:gdLst>
                <a:gd name="T0" fmla="*/ 53 w 67"/>
                <a:gd name="T1" fmla="*/ 13 h 27"/>
                <a:gd name="T2" fmla="*/ 67 w 67"/>
                <a:gd name="T3" fmla="*/ 0 h 27"/>
                <a:gd name="T4" fmla="*/ 13 w 67"/>
                <a:gd name="T5" fmla="*/ 0 h 27"/>
                <a:gd name="T6" fmla="*/ 0 w 67"/>
                <a:gd name="T7" fmla="*/ 13 h 27"/>
                <a:gd name="T8" fmla="*/ 0 w 67"/>
                <a:gd name="T9" fmla="*/ 13 h 27"/>
                <a:gd name="T10" fmla="*/ 13 w 67"/>
                <a:gd name="T11" fmla="*/ 27 h 27"/>
                <a:gd name="T12" fmla="*/ 67 w 67"/>
                <a:gd name="T13" fmla="*/ 27 h 27"/>
                <a:gd name="T14" fmla="*/ 53 w 67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7">
                  <a:moveTo>
                    <a:pt x="53" y="13"/>
                  </a:moveTo>
                  <a:cubicBezTo>
                    <a:pt x="53" y="6"/>
                    <a:pt x="59" y="0"/>
                    <a:pt x="6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59" y="27"/>
                    <a:pt x="53" y="21"/>
                    <a:pt x="53" y="13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C890FA1-3813-41E4-8C7D-37AF9D14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225" y="2894013"/>
              <a:ext cx="354012" cy="38100"/>
            </a:xfrm>
            <a:custGeom>
              <a:avLst/>
              <a:gdLst>
                <a:gd name="T0" fmla="*/ 251 w 258"/>
                <a:gd name="T1" fmla="*/ 0 h 27"/>
                <a:gd name="T2" fmla="*/ 14 w 258"/>
                <a:gd name="T3" fmla="*/ 0 h 27"/>
                <a:gd name="T4" fmla="*/ 0 w 258"/>
                <a:gd name="T5" fmla="*/ 13 h 27"/>
                <a:gd name="T6" fmla="*/ 14 w 258"/>
                <a:gd name="T7" fmla="*/ 27 h 27"/>
                <a:gd name="T8" fmla="*/ 258 w 258"/>
                <a:gd name="T9" fmla="*/ 27 h 27"/>
                <a:gd name="T10" fmla="*/ 251 w 25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7">
                  <a:moveTo>
                    <a:pt x="25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6" y="17"/>
                    <a:pt x="254" y="8"/>
                    <a:pt x="251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EE44CF-EF6E-493F-A805-B7F1B9B86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20138" y="2822576"/>
              <a:ext cx="93662" cy="36513"/>
            </a:xfrm>
            <a:custGeom>
              <a:avLst/>
              <a:gdLst>
                <a:gd name="T0" fmla="*/ 54 w 68"/>
                <a:gd name="T1" fmla="*/ 16 h 27"/>
                <a:gd name="T2" fmla="*/ 68 w 68"/>
                <a:gd name="T3" fmla="*/ 0 h 27"/>
                <a:gd name="T4" fmla="*/ 14 w 68"/>
                <a:gd name="T5" fmla="*/ 0 h 27"/>
                <a:gd name="T6" fmla="*/ 0 w 68"/>
                <a:gd name="T7" fmla="*/ 13 h 27"/>
                <a:gd name="T8" fmla="*/ 14 w 68"/>
                <a:gd name="T9" fmla="*/ 27 h 27"/>
                <a:gd name="T10" fmla="*/ 68 w 68"/>
                <a:gd name="T11" fmla="*/ 27 h 27"/>
                <a:gd name="T12" fmla="*/ 54 w 68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">
                  <a:moveTo>
                    <a:pt x="54" y="16"/>
                  </a:moveTo>
                  <a:cubicBezTo>
                    <a:pt x="52" y="7"/>
                    <a:pt x="59" y="0"/>
                    <a:pt x="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27"/>
                    <a:pt x="56" y="23"/>
                    <a:pt x="54" y="16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0E96B90-188B-4FE8-8D77-62379CF97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91575" y="2822576"/>
              <a:ext cx="196850" cy="36513"/>
            </a:xfrm>
            <a:custGeom>
              <a:avLst/>
              <a:gdLst>
                <a:gd name="T0" fmla="*/ 124 w 143"/>
                <a:gd name="T1" fmla="*/ 0 h 27"/>
                <a:gd name="T2" fmla="*/ 16 w 143"/>
                <a:gd name="T3" fmla="*/ 0 h 27"/>
                <a:gd name="T4" fmla="*/ 2 w 143"/>
                <a:gd name="T5" fmla="*/ 16 h 27"/>
                <a:gd name="T6" fmla="*/ 16 w 143"/>
                <a:gd name="T7" fmla="*/ 27 h 27"/>
                <a:gd name="T8" fmla="*/ 143 w 143"/>
                <a:gd name="T9" fmla="*/ 27 h 27"/>
                <a:gd name="T10" fmla="*/ 124 w 14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2" y="16"/>
                  </a:cubicBezTo>
                  <a:cubicBezTo>
                    <a:pt x="4" y="23"/>
                    <a:pt x="9" y="27"/>
                    <a:pt x="16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38" y="17"/>
                    <a:pt x="131" y="8"/>
                    <a:pt x="124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F3DC120-05F1-44B4-A58B-EB862C33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17" y="3180541"/>
            <a:ext cx="3802272" cy="677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3358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7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4445652-4219-4C35-AB9E-21623CC7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t="6778" b="1292"/>
          <a:stretch/>
        </p:blipFill>
        <p:spPr>
          <a:xfrm>
            <a:off x="606751" y="123286"/>
            <a:ext cx="8475421" cy="56316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B94E287-0571-4F4C-97A9-8228B274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" b="33885"/>
          <a:stretch/>
        </p:blipFill>
        <p:spPr>
          <a:xfrm>
            <a:off x="3424849" y="5754965"/>
            <a:ext cx="8015811" cy="1009031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3581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>
            <a:extLst>
              <a:ext uri="{FF2B5EF4-FFF2-40B4-BE49-F238E27FC236}">
                <a16:creationId xmlns:a16="http://schemas.microsoft.com/office/drawing/2014/main" id="{4E9ACA6B-5946-4C08-88EA-57BCCFC3A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4F75-1CCC-4748-8E1D-C69C001CADFB}"/>
              </a:ext>
            </a:extLst>
          </p:cNvPr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8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0D9BF9-D002-4A89-B190-1D68120F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5" y="285517"/>
            <a:ext cx="8052271" cy="6286966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140D721-6B0D-4C39-BDCE-C6DFAA212136}"/>
              </a:ext>
            </a:extLst>
          </p:cNvPr>
          <p:cNvSpPr/>
          <p:nvPr/>
        </p:nvSpPr>
        <p:spPr>
          <a:xfrm>
            <a:off x="7926853" y="4866175"/>
            <a:ext cx="462157" cy="45128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fr-FR" sz="1600" dirty="0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334F52-4D11-4563-9F74-FE4CDE14C179}"/>
              </a:ext>
            </a:extLst>
          </p:cNvPr>
          <p:cNvSpPr txBox="1"/>
          <p:nvPr/>
        </p:nvSpPr>
        <p:spPr>
          <a:xfrm>
            <a:off x="8496970" y="4900786"/>
            <a:ext cx="30543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Pas d’accès à CONSOPAT !</a:t>
            </a:r>
          </a:p>
        </p:txBody>
      </p:sp>
    </p:spTree>
    <p:extLst>
      <p:ext uri="{BB962C8B-B14F-4D97-AF65-F5344CB8AC3E}">
        <p14:creationId xmlns:p14="http://schemas.microsoft.com/office/powerpoint/2010/main" val="8375152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IQVIATemplate_WS_2018-9-13">
  <a:themeElements>
    <a:clrScheme name="IQVIA Wave2">
      <a:dk1>
        <a:srgbClr val="2B3A42"/>
      </a:dk1>
      <a:lt1>
        <a:srgbClr val="FFFFFF"/>
      </a:lt1>
      <a:dk2>
        <a:srgbClr val="2B3A42"/>
      </a:dk2>
      <a:lt2>
        <a:srgbClr val="F0B323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BFB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3FC1AAD-8592-4570-B880-A1C91FD61A5B}" vid="{BD750DB2-F2BF-49AC-8231-876654D9226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3" ma:contentTypeDescription="Create a new document." ma:contentTypeScope="" ma:versionID="05d26408fca15663a7fb47e1be0d3d92">
  <xsd:schema xmlns:xsd="http://www.w3.org/2001/XMLSchema" xmlns:xs="http://www.w3.org/2001/XMLSchema" xmlns:p="http://schemas.microsoft.com/office/2006/metadata/properties" xmlns:ns2="58efb1c5-837f-45ae-93da-6370a20ee6c7" xmlns:ns3="a60e5538-65d5-40b2-995c-731e9579326c" targetNamespace="http://schemas.microsoft.com/office/2006/metadata/properties" ma:root="true" ma:fieldsID="0a144cc8a8596306519401acc0558d4d" ns2:_="" ns3:_=""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In_x0020_Workflow xmlns="a60e5538-65d5-40b2-995c-731e9579326c">
      <Url xsi:nil="true"/>
      <Description xsi:nil="true"/>
    </CheckIn_x0020_Workflow>
    <yeak xmlns="a60e5538-65d5-40b2-995c-731e957932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BE79C3-D0DC-44D4-A699-D6481C1D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fb1c5-837f-45ae-93da-6370a20ee6c7"/>
    <ds:schemaRef ds:uri="a60e5538-65d5-40b2-995c-731e95793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ABEC3-CF50-4137-8CAB-5828584C9353}">
  <ds:schemaRefs>
    <ds:schemaRef ds:uri="a60e5538-65d5-40b2-995c-731e9579326c"/>
    <ds:schemaRef ds:uri="58efb1c5-837f-45ae-93da-6370a20ee6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1AF671-19C8-489E-A19F-04619A2A7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IQVIA  Widescreen (16x9) PowerPoint Template</Template>
  <TotalTime>1413</TotalTime>
  <Words>1875</Words>
  <Application>Microsoft Office PowerPoint</Application>
  <PresentationFormat>Grand écran</PresentationFormat>
  <Paragraphs>450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Narrow</vt:lpstr>
      <vt:lpstr>Courier New</vt:lpstr>
      <vt:lpstr>Geneva</vt:lpstr>
      <vt:lpstr>Georgia</vt:lpstr>
      <vt:lpstr>Tw Cen MT Condensed</vt:lpstr>
      <vt:lpstr>Wingdings</vt:lpstr>
      <vt:lpstr>IQVIATemplate_WS_2018-9-13</vt:lpstr>
      <vt:lpstr>Temporalité de restitution des données du SNDS </vt:lpstr>
      <vt:lpstr>Mise en place d’une étude observationnelle à partir du SNDS</vt:lpstr>
      <vt:lpstr>SNDS : un système multi-source temps-dépendant</vt:lpstr>
      <vt:lpstr>Les informations disponibles via le portail</vt:lpstr>
      <vt:lpstr>Les informations disponibles via le portail</vt:lpstr>
      <vt:lpstr>Les informations disponibles via le portail</vt:lpstr>
      <vt:lpstr>Eléments préliminaires à la mise en place de l’étude (cohorte)</vt:lpstr>
      <vt:lpstr>Présentation PowerPoint</vt:lpstr>
      <vt:lpstr>Présentation PowerPoint</vt:lpstr>
      <vt:lpstr>Quelles variables les plus fréquemment utilisées pour nos études ?</vt:lpstr>
      <vt:lpstr>Eléments préliminaires à la mise en place de l’étude (cohorte)</vt:lpstr>
      <vt:lpstr>Les bases du DCIR / PMSI</vt:lpstr>
      <vt:lpstr>Valorisation Economique – DCIR soins de ville</vt:lpstr>
      <vt:lpstr>Valorisation Economique – PMSI Privé et Public</vt:lpstr>
      <vt:lpstr>Valorisation Economique – PMSI vs DCIR (secteur privé)</vt:lpstr>
      <vt:lpstr>Filtres par défauts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IQVIA</dc:creator>
  <cp:lastModifiedBy>Collin, Cedric</cp:lastModifiedBy>
  <cp:revision>68</cp:revision>
  <cp:lastPrinted>2017-10-20T15:11:52Z</cp:lastPrinted>
  <dcterms:created xsi:type="dcterms:W3CDTF">2019-03-18T10:31:29Z</dcterms:created>
  <dcterms:modified xsi:type="dcterms:W3CDTF">2019-06-12T11:41:30Z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