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7" r:id="rId6"/>
    <p:sldMasterId id="214748366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6858000" cx="12192000"/>
  <p:notesSz cx="7315200" cy="96012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Lato Black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65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849">
          <p15:clr>
            <a:srgbClr val="A4A3A4"/>
          </p15:clr>
        </p15:guide>
        <p15:guide id="4" pos="7469">
          <p15:clr>
            <a:srgbClr val="A4A3A4"/>
          </p15:clr>
        </p15:guide>
        <p15:guide id="5" pos="211">
          <p15:clr>
            <a:srgbClr val="9AA0A6"/>
          </p15:clr>
        </p15:guide>
        <p15:guide id="6" pos="3840">
          <p15:clr>
            <a:srgbClr val="A4A3A4"/>
          </p15:clr>
        </p15:guide>
        <p15:guide id="7" pos="438">
          <p15:clr>
            <a:srgbClr val="A4A3A4"/>
          </p15:clr>
        </p15:guide>
        <p15:guide id="8" orient="horz" pos="2160">
          <p15:clr>
            <a:srgbClr val="A4A3A4"/>
          </p15:clr>
        </p15:guide>
        <p15:guide id="9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j/g+BoCUGTWVKVq76R3fQNznx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65" orient="horz"/>
        <p:guide pos="346" orient="horz"/>
        <p:guide pos="849" orient="horz"/>
        <p:guide pos="7469"/>
        <p:guide pos="211"/>
        <p:guide pos="3840"/>
        <p:guide pos="438"/>
        <p:guide pos="2160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3.xml"/><Relationship Id="rId33" Type="http://schemas.openxmlformats.org/officeDocument/2006/relationships/font" Target="fonts/LatoBlack-bold.fntdata"/><Relationship Id="rId10" Type="http://schemas.openxmlformats.org/officeDocument/2006/relationships/slide" Target="slides/slide2.xml"/><Relationship Id="rId32" Type="http://schemas.openxmlformats.org/officeDocument/2006/relationships/font" Target="fonts/Lato-boldItalic.fntdata"/><Relationship Id="rId13" Type="http://schemas.openxmlformats.org/officeDocument/2006/relationships/slide" Target="slides/slide5.xml"/><Relationship Id="rId35" Type="http://customschemas.google.com/relationships/presentationmetadata" Target="metadata"/><Relationship Id="rId12" Type="http://schemas.openxmlformats.org/officeDocument/2006/relationships/slide" Target="slides/slide4.xml"/><Relationship Id="rId34" Type="http://schemas.openxmlformats.org/officeDocument/2006/relationships/font" Target="fonts/LatoBlack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fr-F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cc8a85eab_0_334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acc8a85eab_0_334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cc8a85eab_0_353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500" lIns="97000" spcFirstLastPara="1" rIns="97000" wrap="square" tIns="48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318" name="Google Shape;318;gacc8a85eab_0_353:notes"/>
          <p:cNvSpPr/>
          <p:nvPr>
            <p:ph idx="2" type="sldImg"/>
          </p:nvPr>
        </p:nvSpPr>
        <p:spPr>
          <a:xfrm>
            <a:off x="731520" y="1200150"/>
            <a:ext cx="58521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3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6e5070eb0_0_29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a6e5070eb0_0_29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a6e5070eb0_0_60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ga6e5070eb0_0_60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d4b86d823_1_1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ad4b86d823_1_1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:notes"/>
          <p:cNvSpPr txBox="1"/>
          <p:nvPr>
            <p:ph idx="1" type="body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11:notes"/>
          <p:cNvSpPr/>
          <p:nvPr>
            <p:ph idx="2" type="sldImg"/>
          </p:nvPr>
        </p:nvSpPr>
        <p:spPr>
          <a:xfrm>
            <a:off x="7778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cc8a85eab_0_496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acc8a85eab_0_49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cc8a85eab_0_113:notes"/>
          <p:cNvSpPr txBox="1"/>
          <p:nvPr>
            <p:ph idx="1" type="body"/>
          </p:nvPr>
        </p:nvSpPr>
        <p:spPr>
          <a:xfrm>
            <a:off x="731520" y="4620578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acc8a85eab_0_113:notes"/>
          <p:cNvSpPr/>
          <p:nvPr>
            <p:ph idx="2" type="sldImg"/>
          </p:nvPr>
        </p:nvSpPr>
        <p:spPr>
          <a:xfrm>
            <a:off x="731520" y="1200150"/>
            <a:ext cx="5852100" cy="32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cc8a85eab_0_120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acc8a85eab_0_12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cc8a85eab_0_150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acc8a85eab_0_150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cc8a85eab_0_212:notes"/>
          <p:cNvSpPr txBox="1"/>
          <p:nvPr>
            <p:ph idx="1" type="body"/>
          </p:nvPr>
        </p:nvSpPr>
        <p:spPr>
          <a:xfrm>
            <a:off x="734738" y="5063383"/>
            <a:ext cx="58779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225" lIns="102500" spcFirstLastPara="1" rIns="102500" wrap="square" tIns="51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gacc8a85eab_0_212:notes"/>
          <p:cNvSpPr/>
          <p:nvPr>
            <p:ph idx="2" type="sldImg"/>
          </p:nvPr>
        </p:nvSpPr>
        <p:spPr>
          <a:xfrm>
            <a:off x="469054" y="1315165"/>
            <a:ext cx="6409200" cy="355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cc8a85eab_0_246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acc8a85eab_0_24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cc8a85eab_0_258:notes"/>
          <p:cNvSpPr/>
          <p:nvPr>
            <p:ph idx="2" type="sldImg"/>
          </p:nvPr>
        </p:nvSpPr>
        <p:spPr>
          <a:xfrm>
            <a:off x="406720" y="720090"/>
            <a:ext cx="65025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acc8a85eab_0_258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cc8a85eab_0_343:notes"/>
          <p:cNvSpPr/>
          <p:nvPr>
            <p:ph idx="2" type="sldImg"/>
          </p:nvPr>
        </p:nvSpPr>
        <p:spPr>
          <a:xfrm>
            <a:off x="7778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acc8a85eab_0_343:notes"/>
          <p:cNvSpPr txBox="1"/>
          <p:nvPr>
            <p:ph idx="1" type="body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acc8a85eab_0_343:notes"/>
          <p:cNvSpPr txBox="1"/>
          <p:nvPr>
            <p:ph idx="12" type="sldNum"/>
          </p:nvPr>
        </p:nvSpPr>
        <p:spPr>
          <a:xfrm>
            <a:off x="4143587" y="9119474"/>
            <a:ext cx="31698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2">
  <p:cSld name="Contenu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/>
        </p:nvSpPr>
        <p:spPr>
          <a:xfrm>
            <a:off x="9448800" y="65195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fr-FR" sz="10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050" u="none" cap="none" strike="noStrike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Google Shape;17;p13"/>
          <p:cNvSpPr txBox="1"/>
          <p:nvPr/>
        </p:nvSpPr>
        <p:spPr>
          <a:xfrm>
            <a:off x="9502068" y="6590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fr-FR" sz="10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2">
  <p:cSld name="Contenu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cc8a85eab_0_176"/>
          <p:cNvSpPr txBox="1"/>
          <p:nvPr>
            <p:ph idx="12" type="sldNum"/>
          </p:nvPr>
        </p:nvSpPr>
        <p:spPr>
          <a:xfrm>
            <a:off x="11795272" y="6652449"/>
            <a:ext cx="396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 full wifth text 1">
  <p:cSld name="1_A full wifth text 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cc8a85eab_0_179"/>
          <p:cNvSpPr/>
          <p:nvPr/>
        </p:nvSpPr>
        <p:spPr>
          <a:xfrm>
            <a:off x="0" y="6642556"/>
            <a:ext cx="56151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Health Data Hub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gacc8a85eab_0_179"/>
          <p:cNvGrpSpPr/>
          <p:nvPr/>
        </p:nvGrpSpPr>
        <p:grpSpPr>
          <a:xfrm>
            <a:off x="396728" y="824279"/>
            <a:ext cx="11398500" cy="5644401"/>
            <a:chOff x="396728" y="824278"/>
            <a:chExt cx="11398500" cy="5644401"/>
          </a:xfrm>
        </p:grpSpPr>
        <p:sp>
          <p:nvSpPr>
            <p:cNvPr id="77" name="Google Shape;77;gacc8a85eab_0_179"/>
            <p:cNvSpPr/>
            <p:nvPr/>
          </p:nvSpPr>
          <p:spPr>
            <a:xfrm>
              <a:off x="396728" y="824278"/>
              <a:ext cx="11398500" cy="6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8" name="Google Shape;78;gacc8a85eab_0_179"/>
            <p:cNvSpPr/>
            <p:nvPr/>
          </p:nvSpPr>
          <p:spPr>
            <a:xfrm>
              <a:off x="396728" y="1612879"/>
              <a:ext cx="11398500" cy="485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" name="Google Shape;79;gacc8a85eab_0_179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gacc8a85eab_0_179"/>
          <p:cNvSpPr txBox="1"/>
          <p:nvPr>
            <p:ph idx="12" type="sldNum"/>
          </p:nvPr>
        </p:nvSpPr>
        <p:spPr>
          <a:xfrm>
            <a:off x="11795272" y="6652449"/>
            <a:ext cx="396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 full wifth text_1">
  <p:cSld name="1_A full wifth 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gacc8a85eab_0_192"/>
          <p:cNvGrpSpPr/>
          <p:nvPr/>
        </p:nvGrpSpPr>
        <p:grpSpPr>
          <a:xfrm>
            <a:off x="396728" y="824278"/>
            <a:ext cx="11398500" cy="5644401"/>
            <a:chOff x="396728" y="824278"/>
            <a:chExt cx="11398500" cy="5644401"/>
          </a:xfrm>
        </p:grpSpPr>
        <p:sp>
          <p:nvSpPr>
            <p:cNvPr id="83" name="Google Shape;83;gacc8a85eab_0_192"/>
            <p:cNvSpPr/>
            <p:nvPr/>
          </p:nvSpPr>
          <p:spPr>
            <a:xfrm>
              <a:off x="396728" y="824278"/>
              <a:ext cx="11398500" cy="6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" name="Google Shape;84;gacc8a85eab_0_192"/>
            <p:cNvSpPr/>
            <p:nvPr/>
          </p:nvSpPr>
          <p:spPr>
            <a:xfrm>
              <a:off x="396728" y="1612879"/>
              <a:ext cx="11398500" cy="485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5" name="Google Shape;85;gacc8a85eab_0_192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gacc8a85eab_0_192"/>
          <p:cNvSpPr txBox="1"/>
          <p:nvPr/>
        </p:nvSpPr>
        <p:spPr>
          <a:xfrm>
            <a:off x="9502068" y="65905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fr-FR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 full wifth text">
  <p:cSld name="1_A full wifth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cc8a85eab_0_198"/>
          <p:cNvSpPr txBox="1"/>
          <p:nvPr/>
        </p:nvSpPr>
        <p:spPr>
          <a:xfrm>
            <a:off x="9502068" y="65905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fr-FR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acc8a85eab_0_198"/>
          <p:cNvSpPr txBox="1"/>
          <p:nvPr>
            <p:ph type="title"/>
          </p:nvPr>
        </p:nvSpPr>
        <p:spPr>
          <a:xfrm>
            <a:off x="334964" y="273010"/>
            <a:ext cx="115221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90" name="Google Shape;90;gacc8a85eab_0_198"/>
          <p:cNvGrpSpPr/>
          <p:nvPr/>
        </p:nvGrpSpPr>
        <p:grpSpPr>
          <a:xfrm>
            <a:off x="407989" y="1637075"/>
            <a:ext cx="11398500" cy="4734202"/>
            <a:chOff x="407989" y="1637075"/>
            <a:chExt cx="11398500" cy="4734202"/>
          </a:xfrm>
        </p:grpSpPr>
        <p:sp>
          <p:nvSpPr>
            <p:cNvPr id="91" name="Google Shape;91;gacc8a85eab_0_198"/>
            <p:cNvSpPr/>
            <p:nvPr/>
          </p:nvSpPr>
          <p:spPr>
            <a:xfrm>
              <a:off x="407989" y="1637075"/>
              <a:ext cx="11398500" cy="6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gacc8a85eab_0_198"/>
            <p:cNvSpPr/>
            <p:nvPr/>
          </p:nvSpPr>
          <p:spPr>
            <a:xfrm>
              <a:off x="407989" y="2425677"/>
              <a:ext cx="11398500" cy="39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gacc8a85eab_0_198"/>
          <p:cNvSpPr/>
          <p:nvPr/>
        </p:nvSpPr>
        <p:spPr>
          <a:xfrm>
            <a:off x="0" y="6642556"/>
            <a:ext cx="56151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Health Data Hub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cc8a85eab_0_205"/>
          <p:cNvSpPr txBox="1"/>
          <p:nvPr>
            <p:ph idx="12" type="sldNum"/>
          </p:nvPr>
        </p:nvSpPr>
        <p:spPr>
          <a:xfrm>
            <a:off x="11795272" y="6652449"/>
            <a:ext cx="396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6" name="Google Shape;96;gacc8a85eab_0_205"/>
          <p:cNvSpPr/>
          <p:nvPr/>
        </p:nvSpPr>
        <p:spPr>
          <a:xfrm>
            <a:off x="10059565" y="50081"/>
            <a:ext cx="2075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DOCUMENT DE TRAVAIL</a:t>
            </a:r>
            <a:endParaRPr b="1" i="0" sz="1200" u="none" cap="none" strike="noStrik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 full wifth text">
  <p:cSld name="1_A full wifth 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9502068" y="6590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fr-FR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334964" y="273010"/>
            <a:ext cx="11522074" cy="988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6" name="Google Shape;106;p16"/>
          <p:cNvGrpSpPr/>
          <p:nvPr/>
        </p:nvGrpSpPr>
        <p:grpSpPr>
          <a:xfrm>
            <a:off x="407989" y="1637075"/>
            <a:ext cx="11398545" cy="4734228"/>
            <a:chOff x="407989" y="1637075"/>
            <a:chExt cx="11398545" cy="4734228"/>
          </a:xfrm>
        </p:grpSpPr>
        <p:sp>
          <p:nvSpPr>
            <p:cNvPr id="107" name="Google Shape;107;p16"/>
            <p:cNvSpPr/>
            <p:nvPr/>
          </p:nvSpPr>
          <p:spPr>
            <a:xfrm>
              <a:off x="407989" y="1637075"/>
              <a:ext cx="11398545" cy="60468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407989" y="2425677"/>
              <a:ext cx="11398545" cy="39456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2">
  <p:cSld name="Contenu 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9448800" y="65195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fr-FR" sz="105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050" u="none" cap="none" strike="noStrike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9502068" y="6590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fr-FR" sz="10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content">
  <p:cSld name="General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25354" y="404665"/>
            <a:ext cx="11342769" cy="936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08000" spcFirstLastPara="1" rIns="10800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25354" y="144314"/>
            <a:ext cx="11342769" cy="2603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08000" spcFirstLastPara="1" rIns="108000" wrap="square" tIns="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i="0" sz="100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10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2" type="body"/>
          </p:nvPr>
        </p:nvSpPr>
        <p:spPr>
          <a:xfrm>
            <a:off x="425354" y="1341438"/>
            <a:ext cx="1134276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00" lIns="108000" spcFirstLastPara="1" rIns="108000" wrap="square" tIns="1080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6pPr>
            <a:lvl7pPr indent="-342900" lvl="6" marL="3200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7pPr>
            <a:lvl8pPr indent="-342900" lvl="7" marL="3657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8pPr>
            <a:lvl9pPr indent="-342900" lvl="8" marL="4114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 full wifth text">
  <p:cSld name="1_A full wifth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/>
        </p:nvSpPr>
        <p:spPr>
          <a:xfrm>
            <a:off x="9502068" y="6590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fr-FR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9"/>
          <p:cNvSpPr txBox="1"/>
          <p:nvPr>
            <p:ph type="title"/>
          </p:nvPr>
        </p:nvSpPr>
        <p:spPr>
          <a:xfrm>
            <a:off x="334964" y="273010"/>
            <a:ext cx="11522074" cy="988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" name="Google Shape;21;p19"/>
          <p:cNvGrpSpPr/>
          <p:nvPr/>
        </p:nvGrpSpPr>
        <p:grpSpPr>
          <a:xfrm>
            <a:off x="407989" y="1637075"/>
            <a:ext cx="11398545" cy="4734228"/>
            <a:chOff x="407989" y="1637075"/>
            <a:chExt cx="11398545" cy="4734228"/>
          </a:xfrm>
        </p:grpSpPr>
        <p:sp>
          <p:nvSpPr>
            <p:cNvPr id="22" name="Google Shape;22;p19"/>
            <p:cNvSpPr/>
            <p:nvPr/>
          </p:nvSpPr>
          <p:spPr>
            <a:xfrm>
              <a:off x="407989" y="1637075"/>
              <a:ext cx="11398545" cy="60468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407989" y="2425677"/>
              <a:ext cx="11398545" cy="39456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 full wifth text 1">
  <p:cSld name="1_A full wifth text 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acc8a85eab_0_574"/>
          <p:cNvSpPr/>
          <p:nvPr/>
        </p:nvSpPr>
        <p:spPr>
          <a:xfrm>
            <a:off x="0" y="6642556"/>
            <a:ext cx="56151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Health Data Hub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gacc8a85eab_0_574"/>
          <p:cNvGrpSpPr/>
          <p:nvPr/>
        </p:nvGrpSpPr>
        <p:grpSpPr>
          <a:xfrm>
            <a:off x="396728" y="824279"/>
            <a:ext cx="11398500" cy="5644401"/>
            <a:chOff x="396728" y="824278"/>
            <a:chExt cx="11398500" cy="5644401"/>
          </a:xfrm>
        </p:grpSpPr>
        <p:sp>
          <p:nvSpPr>
            <p:cNvPr id="33" name="Google Shape;33;gacc8a85eab_0_574"/>
            <p:cNvSpPr/>
            <p:nvPr/>
          </p:nvSpPr>
          <p:spPr>
            <a:xfrm>
              <a:off x="396728" y="824278"/>
              <a:ext cx="11398500" cy="6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" name="Google Shape;34;gacc8a85eab_0_574"/>
            <p:cNvSpPr/>
            <p:nvPr/>
          </p:nvSpPr>
          <p:spPr>
            <a:xfrm>
              <a:off x="396728" y="1612879"/>
              <a:ext cx="11398500" cy="485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" name="Google Shape;35;gacc8a85eab_0_574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36;gacc8a85eab_0_574"/>
          <p:cNvSpPr txBox="1"/>
          <p:nvPr>
            <p:ph idx="12" type="sldNum"/>
          </p:nvPr>
        </p:nvSpPr>
        <p:spPr>
          <a:xfrm>
            <a:off x="11795272" y="6652449"/>
            <a:ext cx="396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 full wifth text 2">
  <p:cSld name="1_A full wifth text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acc8a85eab_0_557"/>
          <p:cNvSpPr txBox="1"/>
          <p:nvPr/>
        </p:nvSpPr>
        <p:spPr>
          <a:xfrm>
            <a:off x="9502068" y="65905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fr-FR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acc8a85eab_0_557"/>
          <p:cNvSpPr txBox="1"/>
          <p:nvPr>
            <p:ph type="title"/>
          </p:nvPr>
        </p:nvSpPr>
        <p:spPr>
          <a:xfrm>
            <a:off x="396728" y="216651"/>
            <a:ext cx="113985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0" name="Google Shape;40;gacc8a85eab_0_557"/>
          <p:cNvGrpSpPr/>
          <p:nvPr/>
        </p:nvGrpSpPr>
        <p:grpSpPr>
          <a:xfrm>
            <a:off x="407989" y="1637075"/>
            <a:ext cx="11398500" cy="4734202"/>
            <a:chOff x="407989" y="1637075"/>
            <a:chExt cx="11398500" cy="4734202"/>
          </a:xfrm>
        </p:grpSpPr>
        <p:sp>
          <p:nvSpPr>
            <p:cNvPr id="41" name="Google Shape;41;gacc8a85eab_0_557"/>
            <p:cNvSpPr/>
            <p:nvPr/>
          </p:nvSpPr>
          <p:spPr>
            <a:xfrm>
              <a:off x="407989" y="1637075"/>
              <a:ext cx="11398500" cy="6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" name="Google Shape;42;gacc8a85eab_0_557"/>
            <p:cNvSpPr/>
            <p:nvPr/>
          </p:nvSpPr>
          <p:spPr>
            <a:xfrm>
              <a:off x="407989" y="2425677"/>
              <a:ext cx="11398500" cy="3945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43" name="Google Shape;43;gacc8a85eab_0_557"/>
          <p:cNvCxnSpPr/>
          <p:nvPr/>
        </p:nvCxnSpPr>
        <p:spPr>
          <a:xfrm>
            <a:off x="324645" y="1338008"/>
            <a:ext cx="11542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 full wifth text">
  <p:cSld name="2_A full wifth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gacc8a85eab_0_564"/>
          <p:cNvGrpSpPr/>
          <p:nvPr/>
        </p:nvGrpSpPr>
        <p:grpSpPr>
          <a:xfrm>
            <a:off x="396728" y="824278"/>
            <a:ext cx="11398500" cy="5644401"/>
            <a:chOff x="396728" y="824278"/>
            <a:chExt cx="11398500" cy="5644401"/>
          </a:xfrm>
        </p:grpSpPr>
        <p:sp>
          <p:nvSpPr>
            <p:cNvPr id="46" name="Google Shape;46;gacc8a85eab_0_564"/>
            <p:cNvSpPr/>
            <p:nvPr/>
          </p:nvSpPr>
          <p:spPr>
            <a:xfrm>
              <a:off x="396728" y="824278"/>
              <a:ext cx="11398500" cy="6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" name="Google Shape;47;gacc8a85eab_0_564"/>
            <p:cNvSpPr/>
            <p:nvPr/>
          </p:nvSpPr>
          <p:spPr>
            <a:xfrm>
              <a:off x="396728" y="1612879"/>
              <a:ext cx="11398500" cy="485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8" name="Google Shape;48;gacc8a85eab_0_564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gacc8a85eab_0_564"/>
          <p:cNvSpPr txBox="1"/>
          <p:nvPr>
            <p:ph idx="12" type="sldNum"/>
          </p:nvPr>
        </p:nvSpPr>
        <p:spPr>
          <a:xfrm>
            <a:off x="11795272" y="6652449"/>
            <a:ext cx="396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2">
  <p:cSld name="Contenu 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cc8a85eab_0_570"/>
          <p:cNvSpPr txBox="1"/>
          <p:nvPr/>
        </p:nvSpPr>
        <p:spPr>
          <a:xfrm>
            <a:off x="9448800" y="651950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fr-FR" sz="11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100" u="none" cap="none" strike="noStrike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gacc8a85eab_0_570"/>
          <p:cNvSpPr txBox="1"/>
          <p:nvPr/>
        </p:nvSpPr>
        <p:spPr>
          <a:xfrm>
            <a:off x="9502068" y="65905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fr-FR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acc8a85eab_0_58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" name="Google Shape;55;gacc8a85eab_0_58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" name="Google Shape;56;gacc8a85eab_0_5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c8a85eab_0_2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" name="Google Shape;64;gacc8a85eab_0_2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acc8a85eab_0_2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 full wifth text">
  <p:cSld name="2_A full wifth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gacc8a85eab_0_186"/>
          <p:cNvGrpSpPr/>
          <p:nvPr/>
        </p:nvGrpSpPr>
        <p:grpSpPr>
          <a:xfrm>
            <a:off x="396728" y="824278"/>
            <a:ext cx="11398500" cy="5644401"/>
            <a:chOff x="396728" y="824278"/>
            <a:chExt cx="11398500" cy="5644401"/>
          </a:xfrm>
        </p:grpSpPr>
        <p:sp>
          <p:nvSpPr>
            <p:cNvPr id="68" name="Google Shape;68;gacc8a85eab_0_186"/>
            <p:cNvSpPr/>
            <p:nvPr/>
          </p:nvSpPr>
          <p:spPr>
            <a:xfrm>
              <a:off x="396728" y="824278"/>
              <a:ext cx="11398500" cy="6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" name="Google Shape;69;gacc8a85eab_0_186"/>
            <p:cNvSpPr/>
            <p:nvPr/>
          </p:nvSpPr>
          <p:spPr>
            <a:xfrm>
              <a:off x="396728" y="1612879"/>
              <a:ext cx="11398500" cy="4855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0" name="Google Shape;70;gacc8a85eab_0_186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gacc8a85eab_0_186"/>
          <p:cNvSpPr txBox="1"/>
          <p:nvPr>
            <p:ph idx="12" type="sldNum"/>
          </p:nvPr>
        </p:nvSpPr>
        <p:spPr>
          <a:xfrm>
            <a:off x="11795272" y="6652449"/>
            <a:ext cx="396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334963" y="365125"/>
            <a:ext cx="115220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acc8a85eab_0_5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gacc8a85eab_0_5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gacc8a85eab_0_55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" name="Google Shape;28;gacc8a85eab_0_5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" name="Google Shape;29;gacc8a85eab_0_5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cc8a85eab_0_1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gacc8a85eab_0_17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Google Shape;60;gacc8a85eab_0_1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" name="Google Shape;61;gacc8a85eab_0_1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1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572">
          <p15:clr>
            <a:srgbClr val="F26B43"/>
          </p15:clr>
        </p15:guide>
        <p15:guide id="5" orient="horz" pos="227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34963" y="365125"/>
            <a:ext cx="115220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334963" y="1825625"/>
            <a:ext cx="115220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33496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91138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lab.com/healthdatahub/formation/exercices-snds/-/tree/master/notebooks" TargetMode="External"/><Relationship Id="rId4" Type="http://schemas.openxmlformats.org/officeDocument/2006/relationships/image" Target="../media/image60.png"/><Relationship Id="rId9" Type="http://schemas.openxmlformats.org/officeDocument/2006/relationships/image" Target="../media/image68.png"/><Relationship Id="rId5" Type="http://schemas.openxmlformats.org/officeDocument/2006/relationships/image" Target="../media/image64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hyperlink" Target="https://documentation-snds.health-data-hub.fr/formation_snds/donnees_synthetiques.html#snds-synthetiqu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4.png"/><Relationship Id="rId4" Type="http://schemas.openxmlformats.org/officeDocument/2006/relationships/image" Target="../media/image66.png"/><Relationship Id="rId5" Type="http://schemas.openxmlformats.org/officeDocument/2006/relationships/image" Target="../media/image69.png"/><Relationship Id="rId6" Type="http://schemas.openxmlformats.org/officeDocument/2006/relationships/image" Target="../media/image75.png"/><Relationship Id="rId7" Type="http://schemas.openxmlformats.org/officeDocument/2006/relationships/image" Target="../media/image65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lab.com/healthdatahub/formation/exercices-snds/-/tree/master/notebooks" TargetMode="External"/><Relationship Id="rId4" Type="http://schemas.openxmlformats.org/officeDocument/2006/relationships/hyperlink" Target="https://colab.research.google.com/notebooks/intro.ipynb" TargetMode="External"/><Relationship Id="rId9" Type="http://schemas.openxmlformats.org/officeDocument/2006/relationships/hyperlink" Target="https://documentation-snds.health-data-hub.fr/formation_snds/notebook.html#notebooks-mis-a-disposition-par-le-health-data-hub" TargetMode="External"/><Relationship Id="rId5" Type="http://schemas.openxmlformats.org/officeDocument/2006/relationships/hyperlink" Target="https://jupyter.org/try" TargetMode="External"/><Relationship Id="rId6" Type="http://schemas.openxmlformats.org/officeDocument/2006/relationships/image" Target="../media/image67.png"/><Relationship Id="rId7" Type="http://schemas.openxmlformats.org/officeDocument/2006/relationships/image" Target="../media/image73.png"/><Relationship Id="rId8" Type="http://schemas.openxmlformats.org/officeDocument/2006/relationships/hyperlink" Target="https://gitlab.com/healthdatahub/formation/exercices-snds/-/tree/master/data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6.png"/><Relationship Id="rId4" Type="http://schemas.openxmlformats.org/officeDocument/2006/relationships/image" Target="../media/image70.png"/><Relationship Id="rId5" Type="http://schemas.openxmlformats.org/officeDocument/2006/relationships/image" Target="../media/image7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8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7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legifrance.gouv.fr/jorf/id/JORFTEXT000038821260/" TargetMode="External"/><Relationship Id="rId9" Type="http://schemas.openxmlformats.org/officeDocument/2006/relationships/image" Target="../media/image4.png"/><Relationship Id="rId15" Type="http://schemas.openxmlformats.org/officeDocument/2006/relationships/image" Target="../media/image12.png"/><Relationship Id="rId1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11" Type="http://schemas.openxmlformats.org/officeDocument/2006/relationships/image" Target="../media/image26.png"/><Relationship Id="rId10" Type="http://schemas.openxmlformats.org/officeDocument/2006/relationships/hyperlink" Target="http://dico-snds.health-data-hub.fr/" TargetMode="External"/><Relationship Id="rId21" Type="http://schemas.openxmlformats.org/officeDocument/2006/relationships/image" Target="../media/image24.png"/><Relationship Id="rId13" Type="http://schemas.openxmlformats.org/officeDocument/2006/relationships/image" Target="../media/image30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lab.com/healthdatahub/programmes-sdns" TargetMode="External"/><Relationship Id="rId4" Type="http://schemas.openxmlformats.org/officeDocument/2006/relationships/hyperlink" Target="http://entraide.health-data-hub.fr/" TargetMode="External"/><Relationship Id="rId9" Type="http://schemas.openxmlformats.org/officeDocument/2006/relationships/hyperlink" Target="https://health-data-hub.shinyapps.io/dico-snds/" TargetMode="External"/><Relationship Id="rId15" Type="http://schemas.openxmlformats.org/officeDocument/2006/relationships/image" Target="../media/image27.png"/><Relationship Id="rId14" Type="http://schemas.openxmlformats.org/officeDocument/2006/relationships/image" Target="../media/image35.png"/><Relationship Id="rId17" Type="http://schemas.openxmlformats.org/officeDocument/2006/relationships/image" Target="../media/image31.png"/><Relationship Id="rId16" Type="http://schemas.openxmlformats.org/officeDocument/2006/relationships/image" Target="../media/image28.png"/><Relationship Id="rId5" Type="http://schemas.openxmlformats.org/officeDocument/2006/relationships/hyperlink" Target="http://documentation-snds.health-data-hub.fr/" TargetMode="External"/><Relationship Id="rId19" Type="http://schemas.openxmlformats.org/officeDocument/2006/relationships/image" Target="../media/image32.png"/><Relationship Id="rId6" Type="http://schemas.openxmlformats.org/officeDocument/2006/relationships/hyperlink" Target="https://www.meetup.com/fr-FR/Health-Data-Hub/" TargetMode="External"/><Relationship Id="rId18" Type="http://schemas.openxmlformats.org/officeDocument/2006/relationships/image" Target="../media/image29.png"/><Relationship Id="rId7" Type="http://schemas.openxmlformats.org/officeDocument/2006/relationships/hyperlink" Target="https://documentation-snds.health-data-hub.fr/" TargetMode="External"/><Relationship Id="rId8" Type="http://schemas.openxmlformats.org/officeDocument/2006/relationships/hyperlink" Target="https://entraide.health-data-hub.f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6.png"/><Relationship Id="rId11" Type="http://schemas.openxmlformats.org/officeDocument/2006/relationships/image" Target="../media/image27.png"/><Relationship Id="rId10" Type="http://schemas.openxmlformats.org/officeDocument/2006/relationships/image" Target="../media/image52.png"/><Relationship Id="rId21" Type="http://schemas.openxmlformats.org/officeDocument/2006/relationships/hyperlink" Target="https://documentation-snds.health-data-hub.fr/" TargetMode="External"/><Relationship Id="rId13" Type="http://schemas.openxmlformats.org/officeDocument/2006/relationships/image" Target="../media/image31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43.png"/><Relationship Id="rId15" Type="http://schemas.openxmlformats.org/officeDocument/2006/relationships/image" Target="../media/image32.png"/><Relationship Id="rId14" Type="http://schemas.openxmlformats.org/officeDocument/2006/relationships/image" Target="../media/image29.png"/><Relationship Id="rId17" Type="http://schemas.openxmlformats.org/officeDocument/2006/relationships/image" Target="../media/image24.png"/><Relationship Id="rId16" Type="http://schemas.openxmlformats.org/officeDocument/2006/relationships/image" Target="../media/image34.png"/><Relationship Id="rId5" Type="http://schemas.openxmlformats.org/officeDocument/2006/relationships/image" Target="../media/image12.png"/><Relationship Id="rId19" Type="http://schemas.openxmlformats.org/officeDocument/2006/relationships/image" Target="../media/image57.png"/><Relationship Id="rId6" Type="http://schemas.openxmlformats.org/officeDocument/2006/relationships/image" Target="../media/image45.png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8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gacc8a85eab_0_334"/>
          <p:cNvGrpSpPr/>
          <p:nvPr/>
        </p:nvGrpSpPr>
        <p:grpSpPr>
          <a:xfrm>
            <a:off x="-34464" y="0"/>
            <a:ext cx="12226464" cy="6882527"/>
            <a:chOff x="-34464" y="0"/>
            <a:chExt cx="12226464" cy="6882527"/>
          </a:xfrm>
        </p:grpSpPr>
        <p:sp>
          <p:nvSpPr>
            <p:cNvPr id="121" name="Google Shape;121;gacc8a85eab_0_3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descr="A group of people looking at each other&#10;&#10;Description automatically generated" id="122" name="Google Shape;122;gacc8a85eab_0_334"/>
            <p:cNvPicPr preferRelativeResize="0"/>
            <p:nvPr/>
          </p:nvPicPr>
          <p:blipFill rotWithShape="1">
            <a:blip r:embed="rId3">
              <a:alphaModFix/>
            </a:blip>
            <a:srcRect b="1244" l="458" r="63984" t="0"/>
            <a:stretch/>
          </p:blipFill>
          <p:spPr>
            <a:xfrm>
              <a:off x="-34464" y="0"/>
              <a:ext cx="3774719" cy="68825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gacc8a85eab_0_334"/>
          <p:cNvSpPr txBox="1"/>
          <p:nvPr/>
        </p:nvSpPr>
        <p:spPr>
          <a:xfrm>
            <a:off x="4027512" y="1654378"/>
            <a:ext cx="78294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AD"/>
              </a:buClr>
              <a:buSzPts val="3200"/>
              <a:buFont typeface="Arial"/>
              <a:buNone/>
            </a:pPr>
            <a:r>
              <a:rPr b="1" i="0" lang="fr-FR" sz="3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HEALTH DATA HUB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Donn</a:t>
            </a:r>
            <a:r>
              <a:rPr b="0" i="0" lang="fr-FR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ées de santé, open source et science ouverte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acc8a85eab_0_334"/>
          <p:cNvCxnSpPr/>
          <p:nvPr/>
        </p:nvCxnSpPr>
        <p:spPr>
          <a:xfrm>
            <a:off x="4027512" y="3940851"/>
            <a:ext cx="7336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gacc8a85eab_0_334"/>
          <p:cNvSpPr/>
          <p:nvPr/>
        </p:nvSpPr>
        <p:spPr>
          <a:xfrm>
            <a:off x="4027513" y="3969668"/>
            <a:ext cx="73362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Meetup #6 du Health Data Hub</a:t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26.11.2020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cc8a85eab_0_353"/>
          <p:cNvSpPr/>
          <p:nvPr/>
        </p:nvSpPr>
        <p:spPr>
          <a:xfrm>
            <a:off x="4817125" y="0"/>
            <a:ext cx="7374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144000" wrap="square" tIns="45700">
            <a:noAutofit/>
          </a:bodyPr>
          <a:lstStyle/>
          <a:p>
            <a:pPr indent="-266700" lvl="2" marL="5207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gacc8a85eab_0_353"/>
          <p:cNvSpPr/>
          <p:nvPr/>
        </p:nvSpPr>
        <p:spPr>
          <a:xfrm>
            <a:off x="5172933" y="2476200"/>
            <a:ext cx="66633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-FR" sz="3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opensource@health-data-hub.fr</a:t>
            </a:r>
            <a:endParaRPr b="0" i="0" sz="3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gacc8a85eab_0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" y="0"/>
            <a:ext cx="4816475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"/>
          <p:cNvGrpSpPr/>
          <p:nvPr/>
        </p:nvGrpSpPr>
        <p:grpSpPr>
          <a:xfrm>
            <a:off x="-34464" y="0"/>
            <a:ext cx="12226464" cy="6882526"/>
            <a:chOff x="-34464" y="0"/>
            <a:chExt cx="12226464" cy="6882526"/>
          </a:xfrm>
        </p:grpSpPr>
        <p:sp>
          <p:nvSpPr>
            <p:cNvPr id="328" name="Google Shape;328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descr="A group of people looking at each other&#10;&#10;Description automatically generated" id="329" name="Google Shape;329;p1"/>
            <p:cNvPicPr preferRelativeResize="0"/>
            <p:nvPr/>
          </p:nvPicPr>
          <p:blipFill rotWithShape="1">
            <a:blip r:embed="rId3">
              <a:alphaModFix/>
            </a:blip>
            <a:srcRect b="1248" l="460" r="63985" t="0"/>
            <a:stretch/>
          </p:blipFill>
          <p:spPr>
            <a:xfrm>
              <a:off x="-34464" y="0"/>
              <a:ext cx="3774718" cy="6882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1"/>
          <p:cNvSpPr txBox="1"/>
          <p:nvPr/>
        </p:nvSpPr>
        <p:spPr>
          <a:xfrm>
            <a:off x="4027512" y="1501703"/>
            <a:ext cx="7829526" cy="2195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AD"/>
              </a:buClr>
              <a:buSzPts val="3200"/>
              <a:buFont typeface="Arial"/>
              <a:buNone/>
            </a:pPr>
            <a:r>
              <a:rPr b="1" i="0" lang="fr-FR" sz="36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HEALTH DATA HUB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Notebooks - Prise en main du SNDS à partir d’exercices simples et guidés sur les données synthétiques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1"/>
          <p:cNvCxnSpPr/>
          <p:nvPr/>
        </p:nvCxnSpPr>
        <p:spPr>
          <a:xfrm>
            <a:off x="4027512" y="3940851"/>
            <a:ext cx="733618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1"/>
          <p:cNvSpPr/>
          <p:nvPr/>
        </p:nvSpPr>
        <p:spPr>
          <a:xfrm>
            <a:off x="4027513" y="3969668"/>
            <a:ext cx="7336189" cy="8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Meetup #6 du Health Data Hub</a:t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26.11.2020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Les Notebooks mis à dis</a:t>
            </a: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position par le Health</a:t>
            </a: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Data Hub 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3"/>
          <p:cNvCxnSpPr/>
          <p:nvPr/>
        </p:nvCxnSpPr>
        <p:spPr>
          <a:xfrm>
            <a:off x="-1993900" y="3429000"/>
            <a:ext cx="914400" cy="914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39" name="Google Shape;339;p3"/>
          <p:cNvSpPr/>
          <p:nvPr/>
        </p:nvSpPr>
        <p:spPr>
          <a:xfrm>
            <a:off x="1764325" y="681800"/>
            <a:ext cx="98844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Qu’est-ce qu’un Notebook ?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 notebook est un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cahier électronique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qui, dans un même document, peut rassembler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 texte et du code informatique exécutable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Les notebooks développés par le HDH vous accompagnent dans la </a:t>
            </a:r>
            <a:r>
              <a:rPr b="1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découverte de quelques tables majeures du SNDS historique à partir d’exercices simples et guidés</a:t>
            </a: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Ils sont consultables/téléchargeables sur le </a:t>
            </a:r>
            <a:r>
              <a:rPr b="0" i="0" lang="fr-FR" sz="1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Gitlab du HDH</a:t>
            </a: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725" y="68180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725" y="320783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4725" y="192912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4725" y="444743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"/>
          <p:cNvSpPr/>
          <p:nvPr/>
        </p:nvSpPr>
        <p:spPr>
          <a:xfrm>
            <a:off x="1764325" y="1937600"/>
            <a:ext cx="97323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Public concerné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 notebooks se destinent aux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primo-utilisateurs du SNDS historiques.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Ils permettent de gagner une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première sensation des données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disponibles dans le SNDS historique et de leur structure (en attendant d'avoir accès aux données réelles) grâce à la manipulation de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données fictives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"/>
          <p:cNvSpPr/>
          <p:nvPr/>
        </p:nvSpPr>
        <p:spPr>
          <a:xfrm>
            <a:off x="1764325" y="3108775"/>
            <a:ext cx="101559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Thématiques abordées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Actuellement, trois notebooks sont disponibles :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cohort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constitution d’une cohorte à partir de critères particuliers, consommation de soins de ville, hospitalisations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pmsi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indicateurs hospitaliers dans le PMSI MCO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diagnostics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diagnostics hospitaliers dans le PMSI MCO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1753075" y="4467400"/>
            <a:ext cx="97323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Données utilisées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 notebooks reposent sur les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données de synthèse du SNDS historique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Chaque notebook est disponible en 2 versions : celui pour les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données du Lab Santé de la DREES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(disponible en open data) et celui pour les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données de REPERES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(accès via plateforme dédiée). Pour plus d’informations sur les données de synthèse, cf. la </a:t>
            </a:r>
            <a:r>
              <a:rPr b="0" i="0" lang="fr-FR" sz="1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documentation en ligne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7" name="Google Shape;34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4725" y="5690475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"/>
          <p:cNvSpPr/>
          <p:nvPr/>
        </p:nvSpPr>
        <p:spPr>
          <a:xfrm>
            <a:off x="1764325" y="5688150"/>
            <a:ext cx="97209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Langages informatiques</a:t>
            </a:r>
            <a:endParaRPr b="1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Chaque notebook est disponible en 2 langages : un en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Python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et un en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R.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Il s’agit de deux langages informatiques disponibles sur la plateforme technologique du HDH.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6e5070eb0_0_29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Points d’attention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ga6e5070eb0_0_29"/>
          <p:cNvSpPr/>
          <p:nvPr/>
        </p:nvSpPr>
        <p:spPr>
          <a:xfrm>
            <a:off x="1377033" y="623300"/>
            <a:ext cx="100281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Incomplets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Certains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filtres de “nettoyage” pouvant être réalisés sur le SNDS historiques sont volontairement manquants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pour rendre la prise en main plus aisée.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a6e5070eb0_0_29"/>
          <p:cNvSpPr/>
          <p:nvPr/>
        </p:nvSpPr>
        <p:spPr>
          <a:xfrm>
            <a:off x="1377033" y="1610600"/>
            <a:ext cx="100281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Simplifiés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 approches mises en oeuvre dans les notebooks sont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simplifiées par rapport à la réalité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afin d’aller à l'essentiel. Il s’agit d’outils pédagogiques et en aucun cas de guides méthodologiques pour des études sur le SNDS historique.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a6e5070eb0_0_29"/>
          <p:cNvSpPr/>
          <p:nvPr/>
        </p:nvSpPr>
        <p:spPr>
          <a:xfrm>
            <a:off x="1410931" y="2630550"/>
            <a:ext cx="100281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Adaptés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 code a été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adapté à la structure des données fictives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qui présente des limites et ne reflète pas nécessairement celle du vrai SNDS historique (format des variables, temporalité des données, liens relationnels, etc.).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a6e5070eb0_0_29"/>
          <p:cNvSpPr/>
          <p:nvPr/>
        </p:nvSpPr>
        <p:spPr>
          <a:xfrm>
            <a:off x="1377033" y="3597700"/>
            <a:ext cx="100281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13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Non optimisés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 code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n’a pas été optimisé pour gagner en temps de requête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; cela peut s’avérer nécessaire lorsqu’on travaille sur le SNDS historique dont la volumétrie est beaucoup plus importante que les données de synthèse.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a6e5070eb0_0_29"/>
          <p:cNvSpPr/>
          <p:nvPr/>
        </p:nvSpPr>
        <p:spPr>
          <a:xfrm>
            <a:off x="1022525" y="4988025"/>
            <a:ext cx="10657500" cy="555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 code des exercices ne peut être utilisé tel quel et nécessitera d’être retravaillé pour répondre à la réalité du SNDS historique</a:t>
            </a:r>
            <a:endParaRPr b="1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9" name="Google Shape;359;ga6e5070eb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826925"/>
            <a:ext cx="870125" cy="8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a6e5070eb0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" y="631151"/>
            <a:ext cx="761750" cy="7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a6e5070eb0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475" y="2630554"/>
            <a:ext cx="761750" cy="76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a6e5070eb0_0_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475" y="1570075"/>
            <a:ext cx="761750" cy="7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a6e5070eb0_0_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276" y="3601524"/>
            <a:ext cx="761750" cy="76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a6e5070eb0_0_29"/>
          <p:cNvSpPr/>
          <p:nvPr/>
        </p:nvSpPr>
        <p:spPr>
          <a:xfrm>
            <a:off x="1022525" y="6054825"/>
            <a:ext cx="10657500" cy="555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 données fictives utilisées ne sont pas nécessairement plausibles et ne recouvrent pas une réalité médicale</a:t>
            </a:r>
            <a:endParaRPr b="1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5" name="Google Shape;365;ga6e5070eb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893725"/>
            <a:ext cx="870125" cy="8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a6e5070eb0_0_60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Démonstration - Notebooks Lab Santé 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ga6e5070eb0_0_60"/>
          <p:cNvSpPr/>
          <p:nvPr/>
        </p:nvSpPr>
        <p:spPr>
          <a:xfrm>
            <a:off x="334975" y="679671"/>
            <a:ext cx="89955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1. Télécharger les notebooks (fichiers au format .ipynb) sur le Gitlab du HDH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Vous rendre ici : </a:t>
            </a:r>
            <a:r>
              <a:rPr b="0" i="0" lang="fr-FR" sz="1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https://gitlab.com/healthdatahub/formation/exercices-snds/-/tree/master/notebooks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Consulter/Télécharger le notebook souhaité : Notebook_</a:t>
            </a:r>
            <a:r>
              <a:rPr b="0" i="1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thématique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_</a:t>
            </a:r>
            <a:r>
              <a:rPr b="0" i="1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langage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_Lab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ga6e5070eb0_0_60"/>
          <p:cNvSpPr/>
          <p:nvPr/>
        </p:nvSpPr>
        <p:spPr>
          <a:xfrm>
            <a:off x="288525" y="1692346"/>
            <a:ext cx="89955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2. Ouvrir le fichier téléchargé dans un environnement dédié</a:t>
            </a:r>
            <a:endParaRPr b="1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Sur internet : </a:t>
            </a:r>
            <a:r>
              <a:rPr b="0" i="0" lang="fr-FR" sz="1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Google colaboratory</a:t>
            </a: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0" i="0" lang="fr-FR" sz="1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JupyterLab en ligne</a:t>
            </a: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etc.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Sur votre poste :</a:t>
            </a: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Anaconda (gratuit), etc.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3" name="Google Shape;373;ga6e5070eb0_0_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1075" y="2020550"/>
            <a:ext cx="1320575" cy="70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a6e5070eb0_0_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29946" y="2580650"/>
            <a:ext cx="1110579" cy="5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a6e5070eb0_0_60"/>
          <p:cNvSpPr/>
          <p:nvPr/>
        </p:nvSpPr>
        <p:spPr>
          <a:xfrm>
            <a:off x="334975" y="3175496"/>
            <a:ext cx="89955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3. Exercez-vous sur le notebook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379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ga6e5070eb0_0_60"/>
          <p:cNvSpPr/>
          <p:nvPr/>
        </p:nvSpPr>
        <p:spPr>
          <a:xfrm>
            <a:off x="7572450" y="5518925"/>
            <a:ext cx="45567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Pour information :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 bases de données du Lab Santé utilisées sont disponibles sous .csv </a:t>
            </a:r>
            <a:r>
              <a:rPr b="0" i="0" lang="fr-FR" sz="13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ici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Une </a:t>
            </a:r>
            <a:r>
              <a:rPr b="0" i="0" lang="fr-FR" sz="13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fiche “Notebooks”</a:t>
            </a: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est disponible sur la documentation SNDS collaborative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1379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7" name="Google Shape;377;ga6e5070eb0_0_60"/>
          <p:cNvPicPr preferRelativeResize="0"/>
          <p:nvPr/>
        </p:nvPicPr>
        <p:blipFill rotWithShape="1">
          <a:blip r:embed="rId10">
            <a:alphaModFix/>
          </a:blip>
          <a:srcRect b="5905" l="0" r="0" t="13201"/>
          <a:stretch/>
        </p:blipFill>
        <p:spPr>
          <a:xfrm>
            <a:off x="536713" y="3520624"/>
            <a:ext cx="7035739" cy="3201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d4b86d823_1_1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Remerciements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gad4b86d823_1_1"/>
          <p:cNvSpPr/>
          <p:nvPr/>
        </p:nvSpPr>
        <p:spPr>
          <a:xfrm>
            <a:off x="334975" y="3522875"/>
            <a:ext cx="4080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Céline Leroy (ARS Normandie)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Jérôme Brocca (ARS Centre-Val de Loire)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4" name="Google Shape;384;gad4b86d823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" y="2213200"/>
            <a:ext cx="2004826" cy="113301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ad4b86d823_1_1"/>
          <p:cNvSpPr txBox="1"/>
          <p:nvPr/>
        </p:nvSpPr>
        <p:spPr>
          <a:xfrm>
            <a:off x="4452925" y="3522875"/>
            <a:ext cx="30000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Philéas Condemine (Drees)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gad4b86d823_1_1"/>
          <p:cNvSpPr txBox="1"/>
          <p:nvPr/>
        </p:nvSpPr>
        <p:spPr>
          <a:xfrm>
            <a:off x="7758125" y="3522875"/>
            <a:ext cx="40386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Laure Fernandez de Martini (CNAM)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Julien Brand (CNAM)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ad4b86d823_1_1"/>
          <p:cNvSpPr/>
          <p:nvPr/>
        </p:nvSpPr>
        <p:spPr>
          <a:xfrm>
            <a:off x="334975" y="749600"/>
            <a:ext cx="57609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16000" spcFirstLastPara="1" rIns="216000" wrap="square" tIns="45700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Pour leur relecture et idées d'amélioration des notebooks :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8" name="Google Shape;388;gad4b86d823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4600" y="1968600"/>
            <a:ext cx="1670650" cy="15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ad4b86d823_1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4050" y="1790210"/>
            <a:ext cx="3000000" cy="171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oup of people sitting at a table&#10;&#10;Description generated with very high confidence" id="395" name="Google Shape;395;p11"/>
          <p:cNvPicPr preferRelativeResize="0"/>
          <p:nvPr/>
        </p:nvPicPr>
        <p:blipFill rotWithShape="1">
          <a:blip r:embed="rId3">
            <a:alphaModFix/>
          </a:blip>
          <a:srcRect b="14409" l="0" r="0" t="2988"/>
          <a:stretch/>
        </p:blipFill>
        <p:spPr>
          <a:xfrm>
            <a:off x="-24000" y="0"/>
            <a:ext cx="12240000" cy="518659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"/>
          <p:cNvSpPr/>
          <p:nvPr/>
        </p:nvSpPr>
        <p:spPr>
          <a:xfrm>
            <a:off x="1307432" y="5506453"/>
            <a:ext cx="9577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Health Data Hub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FAQ SNDS : https://entraide.health-data-hub.fr/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cc8a85eab_0_496"/>
          <p:cNvSpPr/>
          <p:nvPr/>
        </p:nvSpPr>
        <p:spPr>
          <a:xfrm>
            <a:off x="556901" y="694100"/>
            <a:ext cx="11115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small" strike="noStrike">
                <a:solidFill>
                  <a:srgbClr val="2F789D"/>
                </a:solidFill>
                <a:latin typeface="Lato"/>
                <a:ea typeface="Lato"/>
                <a:cs typeface="Lato"/>
                <a:sym typeface="Lato"/>
              </a:rPr>
              <a:t>But</a:t>
            </a:r>
            <a:endParaRPr b="1" i="0" sz="1600" u="none" cap="small" strike="noStrike">
              <a:solidFill>
                <a:srgbClr val="2F789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stop sign&#10;&#10;Description automatically generated" id="131" name="Google Shape;131;gacc8a85eab_0_4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099" y="748321"/>
            <a:ext cx="336000" cy="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acc8a85eab_0_496"/>
          <p:cNvSpPr/>
          <p:nvPr/>
        </p:nvSpPr>
        <p:spPr>
          <a:xfrm>
            <a:off x="556900" y="1104725"/>
            <a:ext cx="5280900" cy="14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Créé par la loi de modernisation du système de santé de 2016, le Système National des Données de Santé (SNDS) collecte et met à disposition, à des fins définies, des données de santé individuelles pseudonymisées provenant des principales sources médico-administratives. 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acc8a85eab_0_496"/>
          <p:cNvSpPr/>
          <p:nvPr/>
        </p:nvSpPr>
        <p:spPr>
          <a:xfrm>
            <a:off x="6844626" y="4038592"/>
            <a:ext cx="32301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small" strike="noStrike">
                <a:solidFill>
                  <a:srgbClr val="2F789D"/>
                </a:solidFill>
                <a:latin typeface="Lato"/>
                <a:ea typeface="Lato"/>
                <a:cs typeface="Lato"/>
                <a:sym typeface="Lato"/>
              </a:rPr>
              <a:t>Chiffres</a:t>
            </a:r>
            <a:endParaRPr b="1" i="0" sz="1600" u="none" cap="small" strike="noStrike">
              <a:solidFill>
                <a:srgbClr val="2F789D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4" name="Google Shape;134;gacc8a85eab_0_496"/>
          <p:cNvGrpSpPr/>
          <p:nvPr/>
        </p:nvGrpSpPr>
        <p:grpSpPr>
          <a:xfrm>
            <a:off x="2754002" y="5699553"/>
            <a:ext cx="845663" cy="853645"/>
            <a:chOff x="6614052" y="3637648"/>
            <a:chExt cx="731100" cy="738000"/>
          </a:xfrm>
        </p:grpSpPr>
        <p:sp>
          <p:nvSpPr>
            <p:cNvPr id="135" name="Google Shape;135;gacc8a85eab_0_496"/>
            <p:cNvSpPr/>
            <p:nvPr/>
          </p:nvSpPr>
          <p:spPr>
            <a:xfrm>
              <a:off x="6614052" y="3637648"/>
              <a:ext cx="731100" cy="738000"/>
            </a:xfrm>
            <a:prstGeom prst="can">
              <a:avLst>
                <a:gd fmla="val 25000" name="adj"/>
              </a:avLst>
            </a:prstGeom>
            <a:solidFill>
              <a:srgbClr val="E3B0B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gacc8a85eab_0_496"/>
            <p:cNvSpPr txBox="1"/>
            <p:nvPr/>
          </p:nvSpPr>
          <p:spPr>
            <a:xfrm>
              <a:off x="6662502" y="3896408"/>
              <a:ext cx="6342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fr-FR" sz="800" u="none" cap="none" strike="noStrike">
                  <a:solidFill>
                    <a:srgbClr val="5B0F00"/>
                  </a:solidFill>
                  <a:latin typeface="Lato"/>
                  <a:ea typeface="Lato"/>
                  <a:cs typeface="Lato"/>
                  <a:sym typeface="Lato"/>
                </a:rPr>
                <a:t>SNDS</a:t>
              </a:r>
              <a:endParaRPr b="1" i="0" sz="800" u="none" cap="none" strike="noStrik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fr-FR" sz="800" u="none" cap="none" strike="noStrike">
                  <a:solidFill>
                    <a:srgbClr val="5B0F00"/>
                  </a:solidFill>
                  <a:latin typeface="Lato"/>
                  <a:ea typeface="Lato"/>
                  <a:cs typeface="Lato"/>
                  <a:sym typeface="Lato"/>
                </a:rPr>
                <a:t>historique</a:t>
              </a:r>
              <a:endParaRPr b="1" i="0" sz="800" u="none" cap="none" strike="noStrike">
                <a:solidFill>
                  <a:srgbClr val="5B0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7" name="Google Shape;137;gacc8a85eab_0_496"/>
          <p:cNvSpPr/>
          <p:nvPr/>
        </p:nvSpPr>
        <p:spPr>
          <a:xfrm>
            <a:off x="6844650" y="1733825"/>
            <a:ext cx="50124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-114300" lvl="0" marL="1143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200"/>
              <a:buFont typeface="Lato"/>
              <a:buChar char="•"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Jusqu'en 2019, le SNDS historique était limité aux données des demandes de remboursement de l'assurance maladie, aux données des sorties d'hôpital et aux causes de décès (DCIR, PMSI et CépiDC)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14300" lvl="0" marL="114300" marR="0" rtl="0" algn="just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  <a:buClr>
                <a:srgbClr val="23759F"/>
              </a:buClr>
              <a:buSzPts val="1200"/>
              <a:buFont typeface="Lato"/>
              <a:buChar char="•"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Depuis 2019, par le biais de l'article 41 de la </a:t>
            </a:r>
            <a:r>
              <a:rPr b="0" i="0" lang="fr-FR" sz="13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loi sur l'organisation et la transformation du système de santé</a:t>
            </a: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, le champ d'application a été élargi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gacc8a85eab_0_496"/>
          <p:cNvGrpSpPr/>
          <p:nvPr/>
        </p:nvGrpSpPr>
        <p:grpSpPr>
          <a:xfrm>
            <a:off x="6508833" y="1227943"/>
            <a:ext cx="546232" cy="636066"/>
            <a:chOff x="457399" y="3238103"/>
            <a:chExt cx="409684" cy="478785"/>
          </a:xfrm>
        </p:grpSpPr>
        <p:pic>
          <p:nvPicPr>
            <p:cNvPr descr="Engrenage" id="139" name="Google Shape;139;gacc8a85eab_0_4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374842">
              <a:off x="471402" y="3430661"/>
              <a:ext cx="272223" cy="27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ngrenage" id="140" name="Google Shape;140;gacc8a85eab_0_49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796451">
              <a:off x="567242" y="3265719"/>
              <a:ext cx="272224" cy="272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gacc8a85eab_0_496"/>
          <p:cNvSpPr/>
          <p:nvPr/>
        </p:nvSpPr>
        <p:spPr>
          <a:xfrm>
            <a:off x="6844651" y="1289375"/>
            <a:ext cx="32301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small" strike="noStrike">
                <a:solidFill>
                  <a:srgbClr val="2F789D"/>
                </a:solidFill>
                <a:latin typeface="Lato"/>
                <a:ea typeface="Lato"/>
                <a:cs typeface="Lato"/>
                <a:sym typeface="Lato"/>
              </a:rPr>
              <a:t>Périmètre élargi</a:t>
            </a:r>
            <a:endParaRPr b="1" i="0" sz="1600" u="none" cap="small" strike="noStrike">
              <a:solidFill>
                <a:srgbClr val="2F789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gacc8a85eab_0_496"/>
          <p:cNvSpPr txBox="1"/>
          <p:nvPr/>
        </p:nvSpPr>
        <p:spPr>
          <a:xfrm>
            <a:off x="754838" y="3036263"/>
            <a:ext cx="1392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Données de l’assurance maladie</a:t>
            </a:r>
            <a:endParaRPr b="0" i="0" sz="1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gacc8a85eab_0_496"/>
          <p:cNvSpPr txBox="1"/>
          <p:nvPr/>
        </p:nvSpPr>
        <p:spPr>
          <a:xfrm>
            <a:off x="2831055" y="3036267"/>
            <a:ext cx="111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Données des hôpitaux</a:t>
            </a:r>
            <a:endParaRPr b="0" i="0" sz="1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gacc8a85eab_0_496"/>
          <p:cNvSpPr txBox="1"/>
          <p:nvPr/>
        </p:nvSpPr>
        <p:spPr>
          <a:xfrm>
            <a:off x="4624302" y="3097663"/>
            <a:ext cx="1392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Causes des décès</a:t>
            </a:r>
            <a:endParaRPr b="0" i="0" sz="1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gacc8a85eab_0_496"/>
          <p:cNvSpPr/>
          <p:nvPr/>
        </p:nvSpPr>
        <p:spPr>
          <a:xfrm>
            <a:off x="1090129" y="3686987"/>
            <a:ext cx="498388" cy="484788"/>
          </a:xfrm>
          <a:prstGeom prst="can">
            <a:avLst>
              <a:gd fmla="val 25000" name="adj"/>
            </a:avLst>
          </a:prstGeom>
          <a:solidFill>
            <a:srgbClr val="D9D9D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gacc8a85eab_0_496"/>
          <p:cNvSpPr/>
          <p:nvPr/>
        </p:nvSpPr>
        <p:spPr>
          <a:xfrm>
            <a:off x="4748533" y="3716289"/>
            <a:ext cx="498300" cy="484800"/>
          </a:xfrm>
          <a:prstGeom prst="can">
            <a:avLst>
              <a:gd fmla="val 25000" name="adj"/>
            </a:avLst>
          </a:prstGeom>
          <a:solidFill>
            <a:srgbClr val="D9D9D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gacc8a85eab_0_4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0127" y="2446508"/>
            <a:ext cx="336000" cy="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acc8a85eab_0_496"/>
          <p:cNvSpPr/>
          <p:nvPr/>
        </p:nvSpPr>
        <p:spPr>
          <a:xfrm>
            <a:off x="565930" y="2393224"/>
            <a:ext cx="26853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Le SNDS historique </a:t>
            </a:r>
            <a:endParaRPr b="1" i="0" sz="1600" u="none" cap="small" strike="noStrike">
              <a:solidFill>
                <a:srgbClr val="0070A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gacc8a85eab_0_496"/>
          <p:cNvSpPr txBox="1"/>
          <p:nvPr/>
        </p:nvSpPr>
        <p:spPr>
          <a:xfrm>
            <a:off x="6844625" y="4390425"/>
            <a:ext cx="5078400" cy="16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-FR" sz="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Une des plus </a:t>
            </a:r>
            <a:r>
              <a:rPr b="1" i="0" lang="fr-FR" sz="15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grandes base de données  médico-administratives au monde</a:t>
            </a:r>
            <a:endParaRPr b="1" i="0" sz="15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Données sur les remboursements de 65 millions de personnes </a:t>
            </a:r>
            <a:endParaRPr b="1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1,2 milliard </a:t>
            </a: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 feuilles de soins par an</a:t>
            </a:r>
            <a:endParaRPr b="0" i="0" sz="13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-FR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11 millions de séjours hospitaliers par an</a:t>
            </a:r>
            <a:endParaRPr b="1" i="0" sz="1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gacc8a85eab_0_4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08824" y="4090158"/>
            <a:ext cx="336000" cy="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acc8a85eab_0_496"/>
          <p:cNvSpPr txBox="1"/>
          <p:nvPr/>
        </p:nvSpPr>
        <p:spPr>
          <a:xfrm>
            <a:off x="2870054" y="5256836"/>
            <a:ext cx="21936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fr-FR" sz="1100" u="none" cap="none" strike="noStrike">
                <a:solidFill>
                  <a:srgbClr val="7F7F7F"/>
                </a:solidFill>
                <a:latin typeface="Lato Black"/>
                <a:ea typeface="Lato Black"/>
                <a:cs typeface="Lato Black"/>
                <a:sym typeface="Lato Black"/>
              </a:rPr>
              <a:t>  Alimentation du SNDS historique</a:t>
            </a:r>
            <a:endParaRPr b="0" i="1" sz="1100" u="none" cap="none" strike="noStrike">
              <a:solidFill>
                <a:srgbClr val="7F7F7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52" name="Google Shape;152;gacc8a85eab_0_496"/>
          <p:cNvGrpSpPr/>
          <p:nvPr/>
        </p:nvGrpSpPr>
        <p:grpSpPr>
          <a:xfrm>
            <a:off x="2799085" y="3717295"/>
            <a:ext cx="845579" cy="484788"/>
            <a:chOff x="6540675" y="3028771"/>
            <a:chExt cx="634200" cy="363600"/>
          </a:xfrm>
        </p:grpSpPr>
        <p:sp>
          <p:nvSpPr>
            <p:cNvPr id="153" name="Google Shape;153;gacc8a85eab_0_496"/>
            <p:cNvSpPr/>
            <p:nvPr/>
          </p:nvSpPr>
          <p:spPr>
            <a:xfrm>
              <a:off x="6670875" y="3028771"/>
              <a:ext cx="373800" cy="363600"/>
            </a:xfrm>
            <a:prstGeom prst="can">
              <a:avLst>
                <a:gd fmla="val 25000" name="adj"/>
              </a:avLst>
            </a:prstGeom>
            <a:solidFill>
              <a:srgbClr val="D9D9D9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4" name="Google Shape;154;gacc8a85eab_0_496"/>
            <p:cNvSpPr txBox="1"/>
            <p:nvPr/>
          </p:nvSpPr>
          <p:spPr>
            <a:xfrm>
              <a:off x="6540675" y="3144450"/>
              <a:ext cx="6342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0" i="0" lang="fr-FR" sz="8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PMSI</a:t>
              </a:r>
              <a:endPara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5" name="Google Shape;155;gacc8a85eab_0_496"/>
          <p:cNvSpPr/>
          <p:nvPr/>
        </p:nvSpPr>
        <p:spPr>
          <a:xfrm rot="5400000">
            <a:off x="3121421" y="2290733"/>
            <a:ext cx="94500" cy="5492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acc8a85eab_0_496"/>
          <p:cNvSpPr/>
          <p:nvPr/>
        </p:nvSpPr>
        <p:spPr>
          <a:xfrm rot="5400000">
            <a:off x="3061304" y="5363900"/>
            <a:ext cx="254100" cy="16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acc8a85eab_0_4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80933" y="0"/>
            <a:ext cx="1407201" cy="61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acc8a85eab_0_49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6904" y="3051263"/>
            <a:ext cx="454799" cy="45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acc8a85eab_0_49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56421" y="3051283"/>
            <a:ext cx="454799" cy="45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acc8a85eab_0_49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33004" y="3062612"/>
            <a:ext cx="454767" cy="454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gacc8a85eab_0_496"/>
          <p:cNvCxnSpPr/>
          <p:nvPr/>
        </p:nvCxnSpPr>
        <p:spPr>
          <a:xfrm>
            <a:off x="626054" y="2756050"/>
            <a:ext cx="5358000" cy="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gacc8a85eab_0_496"/>
          <p:cNvCxnSpPr/>
          <p:nvPr/>
        </p:nvCxnSpPr>
        <p:spPr>
          <a:xfrm flipH="1" rot="10800000">
            <a:off x="6904758" y="4390308"/>
            <a:ext cx="5012400" cy="57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gacc8a85eab_0_496"/>
          <p:cNvSpPr txBox="1"/>
          <p:nvPr/>
        </p:nvSpPr>
        <p:spPr>
          <a:xfrm>
            <a:off x="4574936" y="3826900"/>
            <a:ext cx="8457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-FR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CépiDC</a:t>
            </a:r>
            <a:endParaRPr b="0" i="0" sz="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4" name="Google Shape;164;gacc8a85eab_0_496"/>
          <p:cNvCxnSpPr/>
          <p:nvPr/>
        </p:nvCxnSpPr>
        <p:spPr>
          <a:xfrm flipH="1" rot="10800000">
            <a:off x="6925508" y="1635038"/>
            <a:ext cx="5012400" cy="57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gacc8a85eab_0_496"/>
          <p:cNvCxnSpPr/>
          <p:nvPr/>
        </p:nvCxnSpPr>
        <p:spPr>
          <a:xfrm>
            <a:off x="617033" y="1031150"/>
            <a:ext cx="5349900" cy="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gacc8a85eab_0_496"/>
          <p:cNvSpPr txBox="1"/>
          <p:nvPr/>
        </p:nvSpPr>
        <p:spPr>
          <a:xfrm>
            <a:off x="0" y="0"/>
            <a:ext cx="12192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355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Le Système national de données de santé (SNDS)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gacc8a85eab_0_49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9591" y="4274465"/>
            <a:ext cx="939447" cy="59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acc8a85eab_0_49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42806" y="4321282"/>
            <a:ext cx="611184" cy="49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acc8a85eab_0_496"/>
          <p:cNvPicPr preferRelativeResize="0"/>
          <p:nvPr/>
        </p:nvPicPr>
        <p:blipFill rotWithShape="1">
          <a:blip r:embed="rId15">
            <a:alphaModFix/>
          </a:blip>
          <a:srcRect b="14690" l="2362" r="2361" t="14683"/>
          <a:stretch/>
        </p:blipFill>
        <p:spPr>
          <a:xfrm>
            <a:off x="4687759" y="4379189"/>
            <a:ext cx="770366" cy="382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acc8a85eab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1348" y="898801"/>
            <a:ext cx="8145681" cy="58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acc8a85eab_0_113"/>
          <p:cNvSpPr txBox="1"/>
          <p:nvPr/>
        </p:nvSpPr>
        <p:spPr>
          <a:xfrm>
            <a:off x="10103371" y="6247215"/>
            <a:ext cx="176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None/>
            </a:pPr>
            <a:r>
              <a:rPr b="0" i="0" lang="fr-FR" sz="1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 Dubost, DREES</a:t>
            </a:r>
            <a:endParaRPr b="0" i="0" sz="15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acc8a85eab_0_113"/>
          <p:cNvSpPr txBox="1"/>
          <p:nvPr/>
        </p:nvSpPr>
        <p:spPr>
          <a:xfrm>
            <a:off x="231640" y="1464862"/>
            <a:ext cx="3769500" cy="4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b="0" i="0" lang="fr-FR" sz="1600" u="none" cap="none" strike="noStrik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+180 tables</a:t>
            </a:r>
            <a:endParaRPr b="0" i="0" sz="1600" u="none" cap="none" strike="noStrik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b="0" i="0" lang="fr-FR" sz="1600" u="none" cap="none" strike="noStrik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+4500 variables </a:t>
            </a:r>
            <a:endParaRPr b="0" i="0" sz="1600" u="none" cap="none" strike="noStrik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b="0" i="0" lang="fr-FR" sz="1600" u="none" cap="none" strike="noStrik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Nombreuses règles métiers</a:t>
            </a:r>
            <a:endParaRPr b="0" i="0" sz="1600" u="none" cap="none" strike="noStrik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b="0" i="0" lang="fr-FR" sz="1600" u="none" cap="none" strike="noStrik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Évolution temporelle</a:t>
            </a:r>
            <a:endParaRPr b="0" i="0" sz="1600" u="none" cap="none" strike="noStrik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Lato"/>
              <a:buNone/>
            </a:pPr>
            <a:r>
              <a:rPr b="1" i="0" lang="fr-FR" sz="1600" u="none" cap="none" strike="noStrik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=&gt; L’accès aux données ne suffit pas pour les utiliser.</a:t>
            </a:r>
            <a:endParaRPr b="1" i="0" sz="1600" u="none" cap="none" strike="noStrik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gacc8a85eab_0_113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789E"/>
              </a:buClr>
              <a:buSzPts val="2000"/>
              <a:buFont typeface="Lato"/>
              <a:buNone/>
            </a:pPr>
            <a:r>
              <a:rPr b="1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Le Système national de données de santé historique (SNDS histo</a:t>
            </a:r>
            <a:r>
              <a:rPr b="1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riqu</a:t>
            </a:r>
            <a:r>
              <a:rPr b="1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e)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c8a85eab_0_120"/>
          <p:cNvSpPr txBox="1"/>
          <p:nvPr/>
        </p:nvSpPr>
        <p:spPr>
          <a:xfrm>
            <a:off x="0" y="0"/>
            <a:ext cx="12192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Nécessité d’ouverture de la connaissance et des ressources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gacc8a85eab_0_120"/>
          <p:cNvSpPr txBox="1"/>
          <p:nvPr/>
        </p:nvSpPr>
        <p:spPr>
          <a:xfrm>
            <a:off x="284158" y="1090425"/>
            <a:ext cx="5545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fr-FR" sz="19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Verrou</a:t>
            </a:r>
            <a:endParaRPr b="0" i="1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4" name="Google Shape;184;gacc8a85eab_0_120"/>
          <p:cNvCxnSpPr/>
          <p:nvPr/>
        </p:nvCxnSpPr>
        <p:spPr>
          <a:xfrm flipH="1" rot="10800000">
            <a:off x="284158" y="1560292"/>
            <a:ext cx="5466900" cy="189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gacc8a85eab_0_120"/>
          <p:cNvSpPr txBox="1"/>
          <p:nvPr/>
        </p:nvSpPr>
        <p:spPr>
          <a:xfrm>
            <a:off x="672892" y="2108192"/>
            <a:ext cx="49764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Complexité réglementaire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gacc8a85eab_0_120"/>
          <p:cNvSpPr txBox="1"/>
          <p:nvPr/>
        </p:nvSpPr>
        <p:spPr>
          <a:xfrm>
            <a:off x="672892" y="1711483"/>
            <a:ext cx="2474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Accès aux Données</a:t>
            </a:r>
            <a:endParaRPr b="0" i="1" sz="17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gacc8a85eab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658" y="3109175"/>
            <a:ext cx="390799" cy="3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acc8a85eab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658" y="1740684"/>
            <a:ext cx="390799" cy="3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acc8a85eab_0_120"/>
          <p:cNvSpPr txBox="1"/>
          <p:nvPr/>
        </p:nvSpPr>
        <p:spPr>
          <a:xfrm>
            <a:off x="672892" y="3057508"/>
            <a:ext cx="2474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Utilisation des données</a:t>
            </a:r>
            <a:endParaRPr b="0" i="1" sz="17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gacc8a85eab_0_120"/>
          <p:cNvSpPr txBox="1"/>
          <p:nvPr/>
        </p:nvSpPr>
        <p:spPr>
          <a:xfrm>
            <a:off x="672892" y="3537358"/>
            <a:ext cx="48813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Complexité du schéma des données du SNDS historique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Complexité dans la manipulation des données, biais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Complexité dans l’interprétation des données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gacc8a85eab_0_120"/>
          <p:cNvSpPr txBox="1"/>
          <p:nvPr/>
        </p:nvSpPr>
        <p:spPr>
          <a:xfrm>
            <a:off x="6522925" y="1070642"/>
            <a:ext cx="5545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fr-FR" sz="19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Solutions proposées</a:t>
            </a:r>
            <a:endParaRPr b="0" i="1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2" name="Google Shape;192;gacc8a85eab_0_120"/>
          <p:cNvCxnSpPr/>
          <p:nvPr/>
        </p:nvCxnSpPr>
        <p:spPr>
          <a:xfrm flipH="1" rot="10800000">
            <a:off x="6522925" y="1540508"/>
            <a:ext cx="5466900" cy="189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gacc8a85eab_0_120"/>
          <p:cNvSpPr txBox="1"/>
          <p:nvPr/>
        </p:nvSpPr>
        <p:spPr>
          <a:xfrm>
            <a:off x="7018925" y="2108192"/>
            <a:ext cx="4976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Document pédagogique facilitant la constitution des dossiers de demandes d’autorisation CNIL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acc8a85eab_0_120"/>
          <p:cNvSpPr txBox="1"/>
          <p:nvPr/>
        </p:nvSpPr>
        <p:spPr>
          <a:xfrm>
            <a:off x="6913725" y="1711483"/>
            <a:ext cx="2474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Accès aux Données</a:t>
            </a:r>
            <a:endParaRPr b="0" i="1" sz="17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5" name="Google Shape;195;gacc8a85eab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2925" y="1740684"/>
            <a:ext cx="390799" cy="3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acc8a85eab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358" y="3109175"/>
            <a:ext cx="390799" cy="3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acc8a85eab_0_120"/>
          <p:cNvSpPr txBox="1"/>
          <p:nvPr/>
        </p:nvSpPr>
        <p:spPr>
          <a:xfrm>
            <a:off x="6932492" y="3092592"/>
            <a:ext cx="2474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Utilisation des données</a:t>
            </a:r>
            <a:endParaRPr b="0" i="1" sz="17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acc8a85eab_0_120"/>
          <p:cNvSpPr txBox="1"/>
          <p:nvPr/>
        </p:nvSpPr>
        <p:spPr>
          <a:xfrm>
            <a:off x="7018925" y="3537358"/>
            <a:ext cx="48432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Dictionnaire des tables et variables et de leurs relations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Documentation collaborative ouverte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Données synthétiques pour visualiser les données et arbitrer la pertinence d’une demande d’accès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00"/>
              </a:spcBef>
              <a:spcAft>
                <a:spcPts val="7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Forum d’entraide pour échanger avec des experts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cc8a85eab_0_150"/>
          <p:cNvSpPr txBox="1"/>
          <p:nvPr/>
        </p:nvSpPr>
        <p:spPr>
          <a:xfrm>
            <a:off x="0" y="999717"/>
            <a:ext cx="12192000" cy="789300"/>
          </a:xfrm>
          <a:prstGeom prst="rect">
            <a:avLst/>
          </a:prstGeom>
          <a:solidFill>
            <a:srgbClr val="C8E6F4"/>
          </a:solidFill>
          <a:ln>
            <a:noFill/>
          </a:ln>
        </p:spPr>
        <p:txBody>
          <a:bodyPr anchorCtr="0" anchor="ctr" bIns="45700" lIns="1440000" spcFirstLastPara="1" rIns="384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1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 Health Data Hub a pour mission de favoriser le partage, sous licence ouverte,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 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connaissances 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et 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ressources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sur le 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SNDS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historique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et 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autres bases de données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Différents contributeurs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et </a:t>
            </a:r>
            <a:r>
              <a:rPr b="1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utilisateurs </a:t>
            </a:r>
            <a:r>
              <a:rPr b="0" i="1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sont à l’origine de ce partage et participent à la dynamique.</a:t>
            </a:r>
            <a:endParaRPr b="0" i="1" sz="15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gacc8a85eab_0_150"/>
          <p:cNvPicPr preferRelativeResize="0"/>
          <p:nvPr/>
        </p:nvPicPr>
        <p:blipFill rotWithShape="1">
          <a:blip r:embed="rId3">
            <a:alphaModFix/>
          </a:blip>
          <a:srcRect b="0" l="32872" r="0" t="0"/>
          <a:stretch/>
        </p:blipFill>
        <p:spPr>
          <a:xfrm>
            <a:off x="0" y="807835"/>
            <a:ext cx="890081" cy="117297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acc8a85eab_0_150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789D"/>
              </a:buClr>
              <a:buSzPts val="1900"/>
              <a:buFont typeface="Lato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L’open source et science ouverte au sein de l’écosystème de la donnée de santé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gacc8a85eab_0_150"/>
          <p:cNvSpPr/>
          <p:nvPr/>
        </p:nvSpPr>
        <p:spPr>
          <a:xfrm>
            <a:off x="4093533" y="2233467"/>
            <a:ext cx="4004700" cy="4004700"/>
          </a:xfrm>
          <a:prstGeom prst="donut">
            <a:avLst>
              <a:gd fmla="val 5800" name="adj"/>
            </a:avLst>
          </a:prstGeom>
          <a:solidFill>
            <a:srgbClr val="D8D8D8"/>
          </a:solidFill>
          <a:ln cap="flat" cmpd="sng" w="19050">
            <a:solidFill>
              <a:srgbClr val="F3F3F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acc8a85eab_0_150"/>
          <p:cNvSpPr/>
          <p:nvPr/>
        </p:nvSpPr>
        <p:spPr>
          <a:xfrm>
            <a:off x="4093533" y="2233467"/>
            <a:ext cx="1991211" cy="2004738"/>
          </a:xfrm>
          <a:custGeom>
            <a:rect b="b" l="l" r="r" t="t"/>
            <a:pathLst>
              <a:path extrusionOk="0" h="2561966" w="2544678">
                <a:moveTo>
                  <a:pt x="2544678" y="0"/>
                </a:moveTo>
                <a:lnTo>
                  <a:pt x="2544678" y="296927"/>
                </a:lnTo>
                <a:lnTo>
                  <a:pt x="2328361" y="307850"/>
                </a:lnTo>
                <a:cubicBezTo>
                  <a:pt x="1187335" y="423727"/>
                  <a:pt x="296927" y="1387360"/>
                  <a:pt x="296927" y="2558958"/>
                </a:cubicBezTo>
                <a:lnTo>
                  <a:pt x="297079" y="2561966"/>
                </a:lnTo>
                <a:lnTo>
                  <a:pt x="152" y="2561966"/>
                </a:lnTo>
                <a:lnTo>
                  <a:pt x="0" y="2558958"/>
                </a:lnTo>
                <a:cubicBezTo>
                  <a:pt x="0" y="1233621"/>
                  <a:pt x="1007249" y="143539"/>
                  <a:pt x="2298002" y="12456"/>
                </a:cubicBez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rgbClr val="8989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acc8a85eab_0_150"/>
          <p:cNvSpPr/>
          <p:nvPr/>
        </p:nvSpPr>
        <p:spPr>
          <a:xfrm rot="5400000">
            <a:off x="6090938" y="2236245"/>
            <a:ext cx="2010296" cy="2004738"/>
          </a:xfrm>
          <a:custGeom>
            <a:rect b="b" l="l" r="r" t="t"/>
            <a:pathLst>
              <a:path extrusionOk="0" h="2561966" w="2544678">
                <a:moveTo>
                  <a:pt x="2544678" y="0"/>
                </a:moveTo>
                <a:lnTo>
                  <a:pt x="2544678" y="296927"/>
                </a:lnTo>
                <a:lnTo>
                  <a:pt x="2328361" y="307850"/>
                </a:lnTo>
                <a:cubicBezTo>
                  <a:pt x="1187335" y="423727"/>
                  <a:pt x="296927" y="1387360"/>
                  <a:pt x="296927" y="2558958"/>
                </a:cubicBezTo>
                <a:lnTo>
                  <a:pt x="297079" y="2561966"/>
                </a:lnTo>
                <a:lnTo>
                  <a:pt x="152" y="2561966"/>
                </a:lnTo>
                <a:lnTo>
                  <a:pt x="0" y="2558958"/>
                </a:lnTo>
                <a:cubicBezTo>
                  <a:pt x="0" y="1233621"/>
                  <a:pt x="1007249" y="143539"/>
                  <a:pt x="2298002" y="12456"/>
                </a:cubicBez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rgbClr val="8989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acc8a85eab_0_150"/>
          <p:cNvSpPr/>
          <p:nvPr/>
        </p:nvSpPr>
        <p:spPr>
          <a:xfrm rot="10800000">
            <a:off x="6107245" y="4233650"/>
            <a:ext cx="1991211" cy="2004738"/>
          </a:xfrm>
          <a:custGeom>
            <a:rect b="b" l="l" r="r" t="t"/>
            <a:pathLst>
              <a:path extrusionOk="0" h="2561966" w="2544678">
                <a:moveTo>
                  <a:pt x="2544678" y="0"/>
                </a:moveTo>
                <a:lnTo>
                  <a:pt x="2544678" y="296927"/>
                </a:lnTo>
                <a:lnTo>
                  <a:pt x="2328361" y="307850"/>
                </a:lnTo>
                <a:cubicBezTo>
                  <a:pt x="1187335" y="423727"/>
                  <a:pt x="296927" y="1387360"/>
                  <a:pt x="296927" y="2558958"/>
                </a:cubicBezTo>
                <a:lnTo>
                  <a:pt x="297079" y="2561966"/>
                </a:lnTo>
                <a:lnTo>
                  <a:pt x="152" y="2561966"/>
                </a:lnTo>
                <a:lnTo>
                  <a:pt x="0" y="2558958"/>
                </a:lnTo>
                <a:cubicBezTo>
                  <a:pt x="0" y="1233621"/>
                  <a:pt x="1007249" y="143539"/>
                  <a:pt x="2298002" y="12456"/>
                </a:cubicBez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rgbClr val="8989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acc8a85eab_0_150"/>
          <p:cNvSpPr/>
          <p:nvPr/>
        </p:nvSpPr>
        <p:spPr>
          <a:xfrm rot="-5400000">
            <a:off x="4100297" y="4235411"/>
            <a:ext cx="1991211" cy="2004738"/>
          </a:xfrm>
          <a:custGeom>
            <a:rect b="b" l="l" r="r" t="t"/>
            <a:pathLst>
              <a:path extrusionOk="0" h="2561966" w="2544678">
                <a:moveTo>
                  <a:pt x="2544678" y="0"/>
                </a:moveTo>
                <a:lnTo>
                  <a:pt x="2544678" y="296927"/>
                </a:lnTo>
                <a:lnTo>
                  <a:pt x="2328361" y="307850"/>
                </a:lnTo>
                <a:cubicBezTo>
                  <a:pt x="1187335" y="423727"/>
                  <a:pt x="296927" y="1387360"/>
                  <a:pt x="296927" y="2558958"/>
                </a:cubicBezTo>
                <a:lnTo>
                  <a:pt x="297079" y="2561966"/>
                </a:lnTo>
                <a:lnTo>
                  <a:pt x="152" y="2561966"/>
                </a:lnTo>
                <a:lnTo>
                  <a:pt x="0" y="2558958"/>
                </a:lnTo>
                <a:cubicBezTo>
                  <a:pt x="0" y="1233621"/>
                  <a:pt x="1007249" y="143539"/>
                  <a:pt x="2298002" y="12456"/>
                </a:cubicBezTo>
                <a:close/>
              </a:path>
            </a:pathLst>
          </a:custGeom>
          <a:solidFill>
            <a:srgbClr val="CCCCCC"/>
          </a:solidFill>
          <a:ln cap="flat" cmpd="sng" w="9525">
            <a:solidFill>
              <a:srgbClr val="8989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acc8a85eab_0_150"/>
          <p:cNvSpPr/>
          <p:nvPr/>
        </p:nvSpPr>
        <p:spPr>
          <a:xfrm>
            <a:off x="4764585" y="4600929"/>
            <a:ext cx="2662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Feuille de route :</a:t>
            </a:r>
            <a:endParaRPr b="0" i="0" sz="1900" u="none" cap="none" strike="noStrike">
              <a:solidFill>
                <a:srgbClr val="2C789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4 Work packages</a:t>
            </a:r>
            <a:endParaRPr b="0" i="0" sz="1900" u="none" cap="none" strike="noStrike">
              <a:solidFill>
                <a:srgbClr val="2C78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gacc8a85eab_0_150"/>
          <p:cNvSpPr txBox="1"/>
          <p:nvPr/>
        </p:nvSpPr>
        <p:spPr>
          <a:xfrm>
            <a:off x="7861000" y="2233467"/>
            <a:ext cx="3846900" cy="46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rgbClr val="23759F"/>
                </a:solidFill>
                <a:latin typeface="Calibri"/>
                <a:ea typeface="Calibri"/>
                <a:cs typeface="Calibri"/>
                <a:sym typeface="Calibri"/>
              </a:rPr>
              <a:t>WP 1: Gouvernance et partenariat</a:t>
            </a:r>
            <a:endParaRPr b="1" i="0" sz="1900" u="none" cap="none" strike="noStrike">
              <a:solidFill>
                <a:srgbClr val="2375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acc8a85eab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0933" y="2696244"/>
            <a:ext cx="686867" cy="68686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acc8a85eab_0_150"/>
          <p:cNvSpPr txBox="1"/>
          <p:nvPr/>
        </p:nvSpPr>
        <p:spPr>
          <a:xfrm>
            <a:off x="8103200" y="5069072"/>
            <a:ext cx="3362400" cy="7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rgbClr val="23759F"/>
                </a:solidFill>
                <a:latin typeface="Calibri"/>
                <a:ea typeface="Calibri"/>
                <a:cs typeface="Calibri"/>
                <a:sym typeface="Calibri"/>
              </a:rPr>
              <a:t>WP 2: Outillage et maintenance</a:t>
            </a:r>
            <a:endParaRPr b="1" i="0" sz="1900" u="none" cap="none" strike="noStrike">
              <a:solidFill>
                <a:srgbClr val="2375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acc8a85eab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0933" y="5524131"/>
            <a:ext cx="686867" cy="68686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acc8a85eab_0_150"/>
          <p:cNvSpPr txBox="1"/>
          <p:nvPr/>
        </p:nvSpPr>
        <p:spPr>
          <a:xfrm>
            <a:off x="0" y="5005700"/>
            <a:ext cx="4088700" cy="77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rgbClr val="23759F"/>
                </a:solidFill>
                <a:latin typeface="Calibri"/>
                <a:ea typeface="Calibri"/>
                <a:cs typeface="Calibri"/>
                <a:sym typeface="Calibri"/>
              </a:rPr>
              <a:t>WP 3: Animation, formation, support</a:t>
            </a:r>
            <a:endParaRPr b="1" i="0" sz="1900" u="none" cap="none" strike="noStrike">
              <a:solidFill>
                <a:srgbClr val="2375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gacc8a85eab_0_1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1829" y="5460508"/>
            <a:ext cx="686867" cy="68686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acc8a85eab_0_150"/>
          <p:cNvSpPr txBox="1"/>
          <p:nvPr/>
        </p:nvSpPr>
        <p:spPr>
          <a:xfrm>
            <a:off x="356900" y="2284833"/>
            <a:ext cx="3846900" cy="55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rgbClr val="23759F"/>
                </a:solidFill>
                <a:latin typeface="Calibri"/>
                <a:ea typeface="Calibri"/>
                <a:cs typeface="Calibri"/>
                <a:sym typeface="Calibri"/>
              </a:rPr>
              <a:t>WP 4: Standardisation</a:t>
            </a:r>
            <a:endParaRPr b="1" i="0" sz="1900" u="none" cap="none" strike="noStrike">
              <a:solidFill>
                <a:srgbClr val="2375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acc8a85eab_0_1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1833" y="2696233"/>
            <a:ext cx="686867" cy="68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acc8a85eab_0_1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01600" y="3160666"/>
            <a:ext cx="988800" cy="9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cc8a85eab_0_212"/>
          <p:cNvSpPr/>
          <p:nvPr/>
        </p:nvSpPr>
        <p:spPr>
          <a:xfrm>
            <a:off x="0" y="-21266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789E"/>
              </a:buClr>
              <a:buSzPts val="2000"/>
              <a:buFont typeface="Lato"/>
              <a:buNone/>
            </a:pPr>
            <a:r>
              <a:rPr b="1" i="0" lang="fr-FR" sz="20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Les outils ouverts mis en place</a:t>
            </a:r>
            <a:endParaRPr b="1" i="0" sz="1900" u="none" cap="none" strike="noStrike">
              <a:solidFill>
                <a:srgbClr val="04BFC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gacc8a85eab_0_212"/>
          <p:cNvSpPr txBox="1"/>
          <p:nvPr/>
        </p:nvSpPr>
        <p:spPr>
          <a:xfrm>
            <a:off x="1064612" y="3899761"/>
            <a:ext cx="2377500" cy="66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https://gitlab.com/healthdatahub/programmes-sdns</a:t>
            </a:r>
            <a:endParaRPr b="1" i="0" sz="1200" u="none" cap="none" strike="noStrike">
              <a:solidFill>
                <a:srgbClr val="23759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gacc8a85eab_0_212"/>
          <p:cNvSpPr txBox="1"/>
          <p:nvPr/>
        </p:nvSpPr>
        <p:spPr>
          <a:xfrm>
            <a:off x="8890122" y="3389056"/>
            <a:ext cx="2045700" cy="43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Lato"/>
              <a:buNone/>
            </a:pPr>
            <a:r>
              <a:rPr b="1" i="0" lang="fr-FR" sz="1900" u="none" cap="none" strike="noStrike">
                <a:solidFill>
                  <a:srgbClr val="2C789E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Forum entraide</a:t>
            </a:r>
            <a:endParaRPr b="1" i="0" sz="1900" u="none" cap="none" strike="noStrike">
              <a:solidFill>
                <a:srgbClr val="2C78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gacc8a85eab_0_212"/>
          <p:cNvSpPr txBox="1"/>
          <p:nvPr/>
        </p:nvSpPr>
        <p:spPr>
          <a:xfrm>
            <a:off x="1751392" y="749863"/>
            <a:ext cx="2301900" cy="7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Lato"/>
              <a:buNone/>
            </a:pPr>
            <a:r>
              <a:rPr b="1" i="0" lang="fr-FR" sz="1900" u="none" cap="none" strike="noStrike">
                <a:solidFill>
                  <a:srgbClr val="2C789E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Documentation collaborative</a:t>
            </a:r>
            <a:endParaRPr b="1" i="0" sz="1900" u="none" cap="none" strike="noStrike">
              <a:solidFill>
                <a:srgbClr val="2C78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gacc8a85eab_0_212"/>
          <p:cNvSpPr txBox="1"/>
          <p:nvPr/>
        </p:nvSpPr>
        <p:spPr>
          <a:xfrm>
            <a:off x="9151901" y="876800"/>
            <a:ext cx="1062300" cy="4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rgbClr val="23759F"/>
                </a:solidFill>
                <a:latin typeface="Lato"/>
                <a:ea typeface="Lato"/>
                <a:cs typeface="Lato"/>
                <a:sym typeface="Lato"/>
              </a:rPr>
              <a:t>Meetup</a:t>
            </a:r>
            <a:endParaRPr b="1" i="0" sz="1900" u="none" cap="none" strike="noStrike">
              <a:solidFill>
                <a:srgbClr val="23759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gacc8a85eab_0_212"/>
          <p:cNvSpPr txBox="1"/>
          <p:nvPr/>
        </p:nvSpPr>
        <p:spPr>
          <a:xfrm>
            <a:off x="1400904" y="3169060"/>
            <a:ext cx="1748400" cy="74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Lato"/>
              <a:buNone/>
            </a:pPr>
            <a:r>
              <a:rPr b="1" i="0" lang="fr-FR" sz="1900" u="none" cap="none" strike="noStrike">
                <a:solidFill>
                  <a:srgbClr val="23759F"/>
                </a:solidFill>
                <a:latin typeface="Lato"/>
                <a:ea typeface="Lato"/>
                <a:cs typeface="Lato"/>
                <a:sym typeface="Lato"/>
              </a:rPr>
              <a:t>Programmes Open Source</a:t>
            </a:r>
            <a:endParaRPr b="1" i="0" sz="1900" u="none" cap="none" strike="noStrike">
              <a:solidFill>
                <a:srgbClr val="23759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gacc8a85eab_0_212"/>
          <p:cNvSpPr/>
          <p:nvPr/>
        </p:nvSpPr>
        <p:spPr>
          <a:xfrm>
            <a:off x="4738152" y="3558079"/>
            <a:ext cx="2662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Projet de documentation collaborative 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acc8a85eab_0_212"/>
          <p:cNvSpPr/>
          <p:nvPr/>
        </p:nvSpPr>
        <p:spPr>
          <a:xfrm>
            <a:off x="8458433" y="1299633"/>
            <a:ext cx="23019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https://www.meetup.com/fr-FR/Health-Data-Hub/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acc8a85eab_0_212"/>
          <p:cNvSpPr/>
          <p:nvPr/>
        </p:nvSpPr>
        <p:spPr>
          <a:xfrm>
            <a:off x="1939892" y="1400346"/>
            <a:ext cx="196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https://documentation-snds.health-data-hub.fr/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acc8a85eab_0_212"/>
          <p:cNvSpPr/>
          <p:nvPr/>
        </p:nvSpPr>
        <p:spPr>
          <a:xfrm>
            <a:off x="8707800" y="3913733"/>
            <a:ext cx="254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https://entraide.health-data-hub.fr/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acc8a85eab_0_212"/>
          <p:cNvSpPr/>
          <p:nvPr/>
        </p:nvSpPr>
        <p:spPr>
          <a:xfrm>
            <a:off x="4738167" y="5820233"/>
            <a:ext cx="266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https://health-data-hub.shinyapps.io/dico-snds/</a:t>
            </a:r>
            <a:endParaRPr b="0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acc8a85eab_0_212"/>
          <p:cNvSpPr txBox="1"/>
          <p:nvPr/>
        </p:nvSpPr>
        <p:spPr>
          <a:xfrm>
            <a:off x="4754230" y="5406248"/>
            <a:ext cx="2663700" cy="47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59F"/>
              </a:buClr>
              <a:buSzPts val="1900"/>
              <a:buFont typeface="Calibri"/>
              <a:buNone/>
            </a:pPr>
            <a:r>
              <a:rPr b="1" i="0" lang="fr-FR" sz="1900" u="none" cap="none" strike="noStrike">
                <a:solidFill>
                  <a:srgbClr val="2C789E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Dictionnaire interactif</a:t>
            </a:r>
            <a:endParaRPr b="1" i="0" sz="1900" u="none" cap="none" strike="noStrike">
              <a:solidFill>
                <a:srgbClr val="2C789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gacc8a85eab_0_212"/>
          <p:cNvPicPr preferRelativeResize="0"/>
          <p:nvPr/>
        </p:nvPicPr>
        <p:blipFill rotWithShape="1">
          <a:blip r:embed="rId11">
            <a:alphaModFix/>
          </a:blip>
          <a:srcRect b="0" l="0" r="53014" t="0"/>
          <a:stretch/>
        </p:blipFill>
        <p:spPr>
          <a:xfrm>
            <a:off x="2368224" y="1958910"/>
            <a:ext cx="438631" cy="46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acc8a85eab_0_2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57721" y="1914680"/>
            <a:ext cx="497655" cy="55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acc8a85eab_0_212"/>
          <p:cNvPicPr preferRelativeResize="0"/>
          <p:nvPr/>
        </p:nvPicPr>
        <p:blipFill rotWithShape="1">
          <a:blip r:embed="rId13">
            <a:alphaModFix/>
          </a:blip>
          <a:srcRect b="14185" l="0" r="0" t="9710"/>
          <a:stretch/>
        </p:blipFill>
        <p:spPr>
          <a:xfrm>
            <a:off x="9422738" y="4277613"/>
            <a:ext cx="876199" cy="28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acc8a85eab_0_212"/>
          <p:cNvPicPr preferRelativeResize="0"/>
          <p:nvPr/>
        </p:nvPicPr>
        <p:blipFill rotWithShape="1">
          <a:blip r:embed="rId14">
            <a:alphaModFix/>
          </a:blip>
          <a:srcRect b="18883" l="11082" r="12434" t="16625"/>
          <a:stretch/>
        </p:blipFill>
        <p:spPr>
          <a:xfrm>
            <a:off x="9078165" y="1815583"/>
            <a:ext cx="1062548" cy="4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acc8a85eab_0_2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775033" y="1171767"/>
            <a:ext cx="876200" cy="8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acc8a85eab_0_2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521766" y="3521333"/>
            <a:ext cx="812600" cy="8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acc8a85eab_0_2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79734" y="4605263"/>
            <a:ext cx="812600" cy="81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acc8a85eab_0_2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367541" y="1299625"/>
            <a:ext cx="812600" cy="812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gacc8a85eab_0_212"/>
          <p:cNvGrpSpPr/>
          <p:nvPr/>
        </p:nvGrpSpPr>
        <p:grpSpPr>
          <a:xfrm>
            <a:off x="3761447" y="3429010"/>
            <a:ext cx="812585" cy="834323"/>
            <a:chOff x="2912425" y="573700"/>
            <a:chExt cx="815602" cy="837337"/>
          </a:xfrm>
        </p:grpSpPr>
        <p:pic>
          <p:nvPicPr>
            <p:cNvPr id="246" name="Google Shape;246;gacc8a85eab_0_212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2912425" y="614112"/>
              <a:ext cx="796925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gacc8a85eab_0_212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357247" y="573700"/>
              <a:ext cx="370780" cy="3708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gacc8a85eab_0_212"/>
          <p:cNvPicPr preferRelativeResize="0"/>
          <p:nvPr/>
        </p:nvPicPr>
        <p:blipFill rotWithShape="1">
          <a:blip r:embed="rId11">
            <a:alphaModFix/>
          </a:blip>
          <a:srcRect b="0" l="0" r="53014" t="0"/>
          <a:stretch/>
        </p:blipFill>
        <p:spPr>
          <a:xfrm>
            <a:off x="2034087" y="4403448"/>
            <a:ext cx="438631" cy="46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acc8a85eab_0_212"/>
          <p:cNvPicPr preferRelativeResize="0"/>
          <p:nvPr/>
        </p:nvPicPr>
        <p:blipFill rotWithShape="1">
          <a:blip r:embed="rId11">
            <a:alphaModFix/>
          </a:blip>
          <a:srcRect b="0" l="0" r="53014" t="0"/>
          <a:stretch/>
        </p:blipFill>
        <p:spPr>
          <a:xfrm>
            <a:off x="5882483" y="6233664"/>
            <a:ext cx="438631" cy="46675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acc8a85eab_0_212"/>
          <p:cNvSpPr/>
          <p:nvPr/>
        </p:nvSpPr>
        <p:spPr>
          <a:xfrm>
            <a:off x="5180150" y="1552867"/>
            <a:ext cx="1533900" cy="11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acc8a85eab_0_212"/>
          <p:cNvSpPr/>
          <p:nvPr/>
        </p:nvSpPr>
        <p:spPr>
          <a:xfrm rot="4311512">
            <a:off x="6919201" y="2692465"/>
            <a:ext cx="1333487" cy="125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acc8a85eab_0_212"/>
          <p:cNvSpPr/>
          <p:nvPr/>
        </p:nvSpPr>
        <p:spPr>
          <a:xfrm rot="-4514127">
            <a:off x="3732324" y="2698083"/>
            <a:ext cx="1333738" cy="1254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acc8a85eab_0_212"/>
          <p:cNvSpPr/>
          <p:nvPr/>
        </p:nvSpPr>
        <p:spPr>
          <a:xfrm rot="1788051">
            <a:off x="4341333" y="4600579"/>
            <a:ext cx="1333436" cy="1256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acc8a85eab_0_212"/>
          <p:cNvSpPr/>
          <p:nvPr/>
        </p:nvSpPr>
        <p:spPr>
          <a:xfrm rot="-1811546">
            <a:off x="6494884" y="4666052"/>
            <a:ext cx="1333848" cy="1256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acc8a85eab_0_21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575167" y="2286000"/>
            <a:ext cx="988800" cy="9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cc8a85eab_0_246"/>
          <p:cNvSpPr/>
          <p:nvPr/>
        </p:nvSpPr>
        <p:spPr>
          <a:xfrm>
            <a:off x="0" y="0"/>
            <a:ext cx="12192000" cy="55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96000" spcFirstLastPara="1" rIns="3960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789D"/>
              </a:buClr>
              <a:buSzPts val="1900"/>
              <a:buFont typeface="Lato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Vision du Health Data Hub à propos de l’open source 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gacc8a85eab_0_246"/>
          <p:cNvSpPr txBox="1"/>
          <p:nvPr/>
        </p:nvSpPr>
        <p:spPr>
          <a:xfrm>
            <a:off x="986867" y="1820833"/>
            <a:ext cx="4851600" cy="4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1033</a:t>
            </a: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 membres</a:t>
            </a: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dans la communauté Meetup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22 évènements organisés pour la communauté sur Meetup depuis mars 2019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ressources de connaissances (</a:t>
            </a: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ocumentation collaborative, dictionnaire interactif, librairie de programmes</a:t>
            </a: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et jeux de données de synthèse</a:t>
            </a: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)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 notebooks (en R et python) pour se former au SNDS historique (sur deux jeux de données de synthèse différents)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 outils pour collaborer (Gitlab, Forum D</a:t>
            </a: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iscourse</a:t>
            </a: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gacc8a85eab_0_246"/>
          <p:cNvSpPr txBox="1"/>
          <p:nvPr/>
        </p:nvSpPr>
        <p:spPr>
          <a:xfrm>
            <a:off x="713633" y="1253600"/>
            <a:ext cx="5124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Quelques chiffres (Septembre 2020)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gacc8a85eab_0_246"/>
          <p:cNvSpPr txBox="1"/>
          <p:nvPr/>
        </p:nvSpPr>
        <p:spPr>
          <a:xfrm>
            <a:off x="7024500" y="1820825"/>
            <a:ext cx="4709100" cy="4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1500+ membres qui suivent l’actualité du Health Data Hub sur Meetup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Une série d’évènements en visioconférence sur une thématique choisie organisés sur Meetup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3"/>
                </a:ext>
              </a:extLst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Un toolkit de ressources pour une prise en main facilitée du SNDS historique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  <a:extLst>
                <a:ext uri="http://customooxmlschemas.google.com/">
                  <go:slidesCustomData xmlns:go="http://customooxmlschemas.google.com/" textRoundtripDataId="15"/>
                </a:ext>
              </a:extLst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Une librairie de programmes sur les concepts de base sur le SNDS historique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Déclinaison des ressources de connaissance aux premières bases disponibles via le catalogue du HDH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gacc8a85eab_0_246"/>
          <p:cNvSpPr txBox="1"/>
          <p:nvPr/>
        </p:nvSpPr>
        <p:spPr>
          <a:xfrm>
            <a:off x="7489700" y="1253583"/>
            <a:ext cx="38427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Objectifs </a:t>
            </a: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dans 1 a</a:t>
            </a: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5" name="Google Shape;265;gacc8a85eab_0_246"/>
          <p:cNvCxnSpPr/>
          <p:nvPr/>
        </p:nvCxnSpPr>
        <p:spPr>
          <a:xfrm>
            <a:off x="986267" y="1723433"/>
            <a:ext cx="4773300" cy="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6" name="Google Shape;266;gacc8a85eab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99986">
            <a:off x="235067" y="1082867"/>
            <a:ext cx="677742" cy="6615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gacc8a85eab_0_246"/>
          <p:cNvCxnSpPr/>
          <p:nvPr/>
        </p:nvCxnSpPr>
        <p:spPr>
          <a:xfrm>
            <a:off x="7024500" y="1723433"/>
            <a:ext cx="4773300" cy="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8" name="Google Shape;268;gacc8a85eab_0_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86527">
            <a:off x="6303814" y="1006436"/>
            <a:ext cx="720100" cy="7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acc8a85eab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600" y="1856792"/>
            <a:ext cx="868313" cy="70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acc8a85eab_0_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201" y="2844084"/>
            <a:ext cx="1123619" cy="70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acc8a85eab_0_258"/>
          <p:cNvPicPr preferRelativeResize="0"/>
          <p:nvPr/>
        </p:nvPicPr>
        <p:blipFill rotWithShape="1">
          <a:blip r:embed="rId5">
            <a:alphaModFix/>
          </a:blip>
          <a:srcRect b="14690" l="2362" r="2361" t="14683"/>
          <a:stretch/>
        </p:blipFill>
        <p:spPr>
          <a:xfrm>
            <a:off x="3347295" y="3060280"/>
            <a:ext cx="1252601" cy="62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acc8a85eab_0_2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1945" y="1940427"/>
            <a:ext cx="1252600" cy="59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acc8a85eab_0_2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22868" y="3925034"/>
            <a:ext cx="982475" cy="55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acc8a85eab_0_258"/>
          <p:cNvPicPr preferRelativeResize="0"/>
          <p:nvPr/>
        </p:nvPicPr>
        <p:blipFill rotWithShape="1">
          <a:blip r:embed="rId8">
            <a:alphaModFix/>
          </a:blip>
          <a:srcRect b="0" l="7526" r="0" t="10706"/>
          <a:stretch/>
        </p:blipFill>
        <p:spPr>
          <a:xfrm>
            <a:off x="1404201" y="4949758"/>
            <a:ext cx="1202379" cy="6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acc8a85eab_0_2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17601" y="4547472"/>
            <a:ext cx="812533" cy="74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acc8a85eab_0_25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1596" y="4069876"/>
            <a:ext cx="686867" cy="62283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acc8a85eab_0_258"/>
          <p:cNvSpPr/>
          <p:nvPr/>
        </p:nvSpPr>
        <p:spPr>
          <a:xfrm>
            <a:off x="7560252" y="3617629"/>
            <a:ext cx="26628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fr-FR" sz="1900" u="none" cap="none" strike="noStrike">
                <a:solidFill>
                  <a:srgbClr val="2C789E"/>
                </a:solidFill>
                <a:latin typeface="Lato"/>
                <a:ea typeface="Lato"/>
                <a:cs typeface="Lato"/>
                <a:sym typeface="Lato"/>
              </a:rPr>
              <a:t>Projet de documentation collaborative </a:t>
            </a:r>
            <a:endParaRPr b="0" i="0" sz="19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2" name="Google Shape;282;gacc8a85eab_0_25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97133" y="1231317"/>
            <a:ext cx="876200" cy="8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acc8a85eab_0_25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43866" y="3580883"/>
            <a:ext cx="812600" cy="8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acc8a85eab_0_25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501834" y="4664813"/>
            <a:ext cx="812600" cy="81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acc8a85eab_0_25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26866" y="3554250"/>
            <a:ext cx="812600" cy="812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gacc8a85eab_0_258"/>
          <p:cNvGrpSpPr/>
          <p:nvPr/>
        </p:nvGrpSpPr>
        <p:grpSpPr>
          <a:xfrm>
            <a:off x="7128922" y="1252260"/>
            <a:ext cx="812585" cy="834323"/>
            <a:chOff x="2912425" y="573700"/>
            <a:chExt cx="815602" cy="837337"/>
          </a:xfrm>
        </p:grpSpPr>
        <p:pic>
          <p:nvPicPr>
            <p:cNvPr id="287" name="Google Shape;287;gacc8a85eab_0_25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912425" y="614112"/>
              <a:ext cx="796925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gacc8a85eab_0_25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357247" y="573700"/>
              <a:ext cx="370780" cy="370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gacc8a85eab_0_258"/>
          <p:cNvSpPr/>
          <p:nvPr/>
        </p:nvSpPr>
        <p:spPr>
          <a:xfrm>
            <a:off x="8002250" y="1612417"/>
            <a:ext cx="1533900" cy="11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acc8a85eab_0_258"/>
          <p:cNvSpPr/>
          <p:nvPr/>
        </p:nvSpPr>
        <p:spPr>
          <a:xfrm rot="4311512">
            <a:off x="9741301" y="2752015"/>
            <a:ext cx="1333487" cy="125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acc8a85eab_0_258"/>
          <p:cNvSpPr/>
          <p:nvPr/>
        </p:nvSpPr>
        <p:spPr>
          <a:xfrm rot="-4514127">
            <a:off x="6554424" y="2757633"/>
            <a:ext cx="1333738" cy="1254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acc8a85eab_0_258"/>
          <p:cNvSpPr/>
          <p:nvPr/>
        </p:nvSpPr>
        <p:spPr>
          <a:xfrm rot="1788051">
            <a:off x="7163433" y="4660129"/>
            <a:ext cx="1333436" cy="1256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acc8a85eab_0_258"/>
          <p:cNvSpPr/>
          <p:nvPr/>
        </p:nvSpPr>
        <p:spPr>
          <a:xfrm rot="-1811546">
            <a:off x="9316984" y="4725602"/>
            <a:ext cx="1333848" cy="12566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acc8a85eab_0_25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397267" y="2345550"/>
            <a:ext cx="988800" cy="9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acc8a85eab_0_25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011433" y="1145750"/>
            <a:ext cx="1047333" cy="10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acc8a85eab_0_25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492717" y="1145750"/>
            <a:ext cx="1047333" cy="10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acc8a85eab_0_25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226500" y="3469983"/>
            <a:ext cx="1047333" cy="10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acc8a85eab_0_25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384467" y="4547467"/>
            <a:ext cx="1047333" cy="104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acc8a85eab_0_258"/>
          <p:cNvSpPr txBox="1"/>
          <p:nvPr/>
        </p:nvSpPr>
        <p:spPr>
          <a:xfrm>
            <a:off x="0" y="0"/>
            <a:ext cx="121920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Zoom sur la documentation collaborative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gacc8a85eab_0_258"/>
          <p:cNvSpPr txBox="1"/>
          <p:nvPr/>
        </p:nvSpPr>
        <p:spPr>
          <a:xfrm>
            <a:off x="295867" y="1085083"/>
            <a:ext cx="5124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Contributeurs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1" name="Google Shape;301;gacc8a85eab_0_258"/>
          <p:cNvCxnSpPr/>
          <p:nvPr/>
        </p:nvCxnSpPr>
        <p:spPr>
          <a:xfrm>
            <a:off x="568500" y="1554917"/>
            <a:ext cx="4773300" cy="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logo health data hub" id="302" name="Google Shape;302;gacc8a85eab_0_25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25133" y="5840833"/>
            <a:ext cx="1595874" cy="34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acc8a85eab_0_258"/>
          <p:cNvPicPr preferRelativeResize="0"/>
          <p:nvPr/>
        </p:nvPicPr>
        <p:blipFill rotWithShape="1">
          <a:blip r:embed="rId20">
            <a:alphaModFix/>
          </a:blip>
          <a:srcRect b="39309" l="0" r="0" t="34155"/>
          <a:stretch/>
        </p:blipFill>
        <p:spPr>
          <a:xfrm>
            <a:off x="3027997" y="5865467"/>
            <a:ext cx="1692888" cy="4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acc8a85eab_0_258"/>
          <p:cNvSpPr txBox="1"/>
          <p:nvPr/>
        </p:nvSpPr>
        <p:spPr>
          <a:xfrm>
            <a:off x="6400333" y="5964533"/>
            <a:ext cx="50157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1"/>
              </a:rPr>
              <a:t>https://documentation-snds.health-data-hub.fr/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acc8a85eab_0_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50" y="1915025"/>
            <a:ext cx="6529927" cy="36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acc8a85eab_0_343"/>
          <p:cNvSpPr txBox="1"/>
          <p:nvPr/>
        </p:nvSpPr>
        <p:spPr>
          <a:xfrm>
            <a:off x="0" y="0"/>
            <a:ext cx="12277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fr-FR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   Zoom sur la documentation collaborative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gacc8a85eab_0_343"/>
          <p:cNvSpPr txBox="1"/>
          <p:nvPr/>
        </p:nvSpPr>
        <p:spPr>
          <a:xfrm>
            <a:off x="7132367" y="1915033"/>
            <a:ext cx="4851600" cy="4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Kit de démarrage avec les données de santé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Guides et formations de la CNAM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“SNDS, ce qu’il faut savoir” de Santé publique France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Données de synthèse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 notebooks (en R et python) pour se former au SNDS historique 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Une dizaine de programmes 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gacc8a85eab_0_343"/>
          <p:cNvSpPr txBox="1"/>
          <p:nvPr/>
        </p:nvSpPr>
        <p:spPr>
          <a:xfrm>
            <a:off x="6859133" y="1347800"/>
            <a:ext cx="5124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i="0" lang="fr-FR" sz="1700" u="none" cap="small" strike="noStrike">
                <a:solidFill>
                  <a:srgbClr val="0070AD"/>
                </a:solidFill>
                <a:latin typeface="Lato"/>
                <a:ea typeface="Lato"/>
                <a:cs typeface="Lato"/>
                <a:sym typeface="Lato"/>
              </a:rPr>
              <a:t>Se former au SNDS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acc8a85eab_0_343"/>
          <p:cNvCxnSpPr/>
          <p:nvPr/>
        </p:nvCxnSpPr>
        <p:spPr>
          <a:xfrm>
            <a:off x="7131767" y="1817633"/>
            <a:ext cx="4773300" cy="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5" name="Google Shape;315;gacc8a85eab_0_3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695327" cy="69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heme FDT V1_13032017">
  <a:themeElements>
    <a:clrScheme name="Custom 2">
      <a:dk1>
        <a:srgbClr val="000000"/>
      </a:dk1>
      <a:lt1>
        <a:srgbClr val="FFFFFF"/>
      </a:lt1>
      <a:dk2>
        <a:srgbClr val="22759E"/>
      </a:dk2>
      <a:lt2>
        <a:srgbClr val="939393"/>
      </a:lt2>
      <a:accent1>
        <a:srgbClr val="EEEEEE"/>
      </a:accent1>
      <a:accent2>
        <a:srgbClr val="E39774"/>
      </a:accent2>
      <a:accent3>
        <a:srgbClr val="3DBFA1"/>
      </a:accent3>
      <a:accent4>
        <a:srgbClr val="326273"/>
      </a:accent4>
      <a:accent5>
        <a:srgbClr val="04BFC8"/>
      </a:accent5>
      <a:accent6>
        <a:srgbClr val="04D4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heme FDT V1_13032017">
  <a:themeElements>
    <a:clrScheme name="Custom 2">
      <a:dk1>
        <a:srgbClr val="000000"/>
      </a:dk1>
      <a:lt1>
        <a:srgbClr val="FFFFFF"/>
      </a:lt1>
      <a:dk2>
        <a:srgbClr val="22759E"/>
      </a:dk2>
      <a:lt2>
        <a:srgbClr val="939393"/>
      </a:lt2>
      <a:accent1>
        <a:srgbClr val="EEEEEE"/>
      </a:accent1>
      <a:accent2>
        <a:srgbClr val="E39774"/>
      </a:accent2>
      <a:accent3>
        <a:srgbClr val="3DBFA1"/>
      </a:accent3>
      <a:accent4>
        <a:srgbClr val="326273"/>
      </a:accent4>
      <a:accent5>
        <a:srgbClr val="04BFC8"/>
      </a:accent5>
      <a:accent6>
        <a:srgbClr val="04D4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heme FDT V1_13032017">
  <a:themeElements>
    <a:clrScheme name="Custom 2">
      <a:dk1>
        <a:srgbClr val="000000"/>
      </a:dk1>
      <a:lt1>
        <a:srgbClr val="FFFFFF"/>
      </a:lt1>
      <a:dk2>
        <a:srgbClr val="22759E"/>
      </a:dk2>
      <a:lt2>
        <a:srgbClr val="939393"/>
      </a:lt2>
      <a:accent1>
        <a:srgbClr val="EEEEEE"/>
      </a:accent1>
      <a:accent2>
        <a:srgbClr val="E39774"/>
      </a:accent2>
      <a:accent3>
        <a:srgbClr val="3DBFA1"/>
      </a:accent3>
      <a:accent4>
        <a:srgbClr val="326273"/>
      </a:accent4>
      <a:accent5>
        <a:srgbClr val="04BFC8"/>
      </a:accent5>
      <a:accent6>
        <a:srgbClr val="04D4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heme FDT V1_13032017">
  <a:themeElements>
    <a:clrScheme name="Custom 2">
      <a:dk1>
        <a:srgbClr val="000000"/>
      </a:dk1>
      <a:lt1>
        <a:srgbClr val="FFFFFF"/>
      </a:lt1>
      <a:dk2>
        <a:srgbClr val="22759E"/>
      </a:dk2>
      <a:lt2>
        <a:srgbClr val="939393"/>
      </a:lt2>
      <a:accent1>
        <a:srgbClr val="EEEEEE"/>
      </a:accent1>
      <a:accent2>
        <a:srgbClr val="E39774"/>
      </a:accent2>
      <a:accent3>
        <a:srgbClr val="3DBFA1"/>
      </a:accent3>
      <a:accent4>
        <a:srgbClr val="326273"/>
      </a:accent4>
      <a:accent5>
        <a:srgbClr val="04BFC8"/>
      </a:accent5>
      <a:accent6>
        <a:srgbClr val="04D4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