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  <p:sldMasterId id="2147483991" r:id="rId2"/>
    <p:sldMasterId id="2147483659" r:id="rId3"/>
  </p:sldMasterIdLst>
  <p:notesMasterIdLst>
    <p:notesMasterId r:id="rId36"/>
  </p:notesMasterIdLst>
  <p:handoutMasterIdLst>
    <p:handoutMasterId r:id="rId37"/>
  </p:handoutMasterIdLst>
  <p:sldIdLst>
    <p:sldId id="258" r:id="rId4"/>
    <p:sldId id="461" r:id="rId5"/>
    <p:sldId id="462" r:id="rId6"/>
    <p:sldId id="298" r:id="rId7"/>
    <p:sldId id="465" r:id="rId8"/>
    <p:sldId id="299" r:id="rId9"/>
    <p:sldId id="294" r:id="rId10"/>
    <p:sldId id="296" r:id="rId11"/>
    <p:sldId id="464" r:id="rId12"/>
    <p:sldId id="300" r:id="rId13"/>
    <p:sldId id="282" r:id="rId14"/>
    <p:sldId id="284" r:id="rId15"/>
    <p:sldId id="287" r:id="rId16"/>
    <p:sldId id="289" r:id="rId17"/>
    <p:sldId id="290" r:id="rId18"/>
    <p:sldId id="292" r:id="rId19"/>
    <p:sldId id="291" r:id="rId20"/>
    <p:sldId id="293" r:id="rId21"/>
    <p:sldId id="280" r:id="rId22"/>
    <p:sldId id="283" r:id="rId23"/>
    <p:sldId id="281" r:id="rId24"/>
    <p:sldId id="275" r:id="rId25"/>
    <p:sldId id="301" r:id="rId26"/>
    <p:sldId id="453" r:id="rId27"/>
    <p:sldId id="454" r:id="rId28"/>
    <p:sldId id="458" r:id="rId29"/>
    <p:sldId id="457" r:id="rId30"/>
    <p:sldId id="460" r:id="rId31"/>
    <p:sldId id="459" r:id="rId32"/>
    <p:sldId id="276" r:id="rId33"/>
    <p:sldId id="297" r:id="rId34"/>
    <p:sldId id="274" r:id="rId35"/>
  </p:sldIdLst>
  <p:sldSz cx="9144000" cy="5143500" type="screen16x9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6">
          <p15:clr>
            <a:srgbClr val="A4A3A4"/>
          </p15:clr>
        </p15:guide>
        <p15:guide id="2" pos="561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61" d="100"/>
          <a:sy n="161" d="100"/>
        </p:scale>
        <p:origin x="784" y="200"/>
      </p:cViewPr>
      <p:guideLst>
        <p:guide orient="horz" pos="1636"/>
        <p:guide pos="56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102BE490-7C14-5D43-B79F-4194C8D4B0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A90D38B-9C15-FE40-BFD4-35E46F0067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14DEDA79-6085-2B4D-A676-DC8C3FC2FF09}" type="datetimeFigureOut">
              <a:rPr lang="fr-FR" altLang="fr-FR"/>
              <a:pPr/>
              <a:t>03/12/2020</a:t>
            </a:fld>
            <a:endParaRPr lang="fr-FR" alt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A642DE4-6CAF-2F4F-B1FB-7859532D98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C130212-EF53-BD4D-9F2D-37FD6BC344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5ECA01BE-8EE5-644E-A3A9-C35D33AB0D13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504F37AD-0ACD-FA41-95F7-A0021980F6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826497B-F0E6-6A48-80C8-CF7EEB33560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125D4352-698B-ED45-B601-02669D4196C7}" type="datetimeFigureOut">
              <a:rPr lang="fr-FR" altLang="fr-FR"/>
              <a:pPr/>
              <a:t>03/12/2020</a:t>
            </a:fld>
            <a:endParaRPr lang="fr-FR" alt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07146598-C020-2647-A159-FA047E2D0E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3E13B56D-9B22-2C4E-B136-FC430F7E0B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BDC20BB-C56B-934F-90F0-BC8AC25974E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4626930-68A1-A44A-89C9-FC41BD7032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37AEBF01-2754-9E41-A380-CFE49C9203CF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Espace réservé de l'image des diapositives 1">
            <a:extLst>
              <a:ext uri="{FF2B5EF4-FFF2-40B4-BE49-F238E27FC236}">
                <a16:creationId xmlns:a16="http://schemas.microsoft.com/office/drawing/2014/main" id="{56096A93-EDD7-DD4D-8FF2-CD2B56FF97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Espace réservé des commentaires 2">
            <a:extLst>
              <a:ext uri="{FF2B5EF4-FFF2-40B4-BE49-F238E27FC236}">
                <a16:creationId xmlns:a16="http://schemas.microsoft.com/office/drawing/2014/main" id="{AD79A7AF-2102-3249-A33A-5AC030019B1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ea typeface="ＭＳ Ｐゴシック" panose="020B0600070205080204" pitchFamily="34" charset="-128"/>
            </a:endParaRPr>
          </a:p>
        </p:txBody>
      </p:sp>
      <p:sp>
        <p:nvSpPr>
          <p:cNvPr id="35843" name="Espace réservé du numéro de diapositive 3">
            <a:extLst>
              <a:ext uri="{FF2B5EF4-FFF2-40B4-BE49-F238E27FC236}">
                <a16:creationId xmlns:a16="http://schemas.microsoft.com/office/drawing/2014/main" id="{0E6A1372-2BD5-2643-908B-E72FD26AC4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0343153-F000-E34E-9622-2B471663A56C}" type="slidenum">
              <a:rPr lang="fr-FR" altLang="fr-FR" sz="1200">
                <a:latin typeface="Calibri" panose="020F0502020204030204" pitchFamily="34" charset="0"/>
              </a:rPr>
              <a:pPr/>
              <a:t>2</a:t>
            </a:fld>
            <a:endParaRPr lang="fr-FR" altLang="fr-FR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Espace réservé de l'image des diapositives 1">
            <a:extLst>
              <a:ext uri="{FF2B5EF4-FFF2-40B4-BE49-F238E27FC236}">
                <a16:creationId xmlns:a16="http://schemas.microsoft.com/office/drawing/2014/main" id="{407A3B99-A104-E044-8AD2-85307F4FC3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0" name="Espace réservé des commentaires 2">
            <a:extLst>
              <a:ext uri="{FF2B5EF4-FFF2-40B4-BE49-F238E27FC236}">
                <a16:creationId xmlns:a16="http://schemas.microsoft.com/office/drawing/2014/main" id="{328D5145-5839-8B48-ADDD-6B2EF596EF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>
              <a:ea typeface="ＭＳ Ｐゴシック" panose="020B0600070205080204" pitchFamily="34" charset="-128"/>
            </a:endParaRPr>
          </a:p>
        </p:txBody>
      </p:sp>
      <p:sp>
        <p:nvSpPr>
          <p:cNvPr id="58371" name="Espace réservé du numéro de diapositive 3">
            <a:extLst>
              <a:ext uri="{FF2B5EF4-FFF2-40B4-BE49-F238E27FC236}">
                <a16:creationId xmlns:a16="http://schemas.microsoft.com/office/drawing/2014/main" id="{983954CD-1E67-6343-AA06-BB3E46E450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9C154C5-3760-B94E-AD7F-1AF41E27D880}" type="slidenum">
              <a:rPr lang="fr-FR" altLang="fr-FR" sz="1200">
                <a:latin typeface="Calibri" panose="020F0502020204030204" pitchFamily="34" charset="0"/>
              </a:rPr>
              <a:pPr/>
              <a:t>15</a:t>
            </a:fld>
            <a:endParaRPr lang="fr-FR" altLang="fr-FR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Espace réservé de l'image des diapositives 1">
            <a:extLst>
              <a:ext uri="{FF2B5EF4-FFF2-40B4-BE49-F238E27FC236}">
                <a16:creationId xmlns:a16="http://schemas.microsoft.com/office/drawing/2014/main" id="{3630C787-E5F8-1B48-922D-2FC4AD22414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8" name="Espace réservé des commentaires 2">
            <a:extLst>
              <a:ext uri="{FF2B5EF4-FFF2-40B4-BE49-F238E27FC236}">
                <a16:creationId xmlns:a16="http://schemas.microsoft.com/office/drawing/2014/main" id="{0EA3999B-D9DF-B44C-9F90-757A33483F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>
              <a:ea typeface="ＭＳ Ｐゴシック" panose="020B0600070205080204" pitchFamily="34" charset="-128"/>
            </a:endParaRPr>
          </a:p>
        </p:txBody>
      </p:sp>
      <p:sp>
        <p:nvSpPr>
          <p:cNvPr id="60419" name="Espace réservé du numéro de diapositive 3">
            <a:extLst>
              <a:ext uri="{FF2B5EF4-FFF2-40B4-BE49-F238E27FC236}">
                <a16:creationId xmlns:a16="http://schemas.microsoft.com/office/drawing/2014/main" id="{1CE0D7D6-D4A7-D54F-8083-1B483553DA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1544B81-5AE8-4146-9252-A7E4F8423F82}" type="slidenum">
              <a:rPr lang="fr-FR" altLang="fr-FR" sz="1200">
                <a:latin typeface="Calibri" panose="020F0502020204030204" pitchFamily="34" charset="0"/>
              </a:rPr>
              <a:pPr/>
              <a:t>16</a:t>
            </a:fld>
            <a:endParaRPr lang="fr-FR" altLang="fr-FR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Espace réservé de l'image des diapositives 1">
            <a:extLst>
              <a:ext uri="{FF2B5EF4-FFF2-40B4-BE49-F238E27FC236}">
                <a16:creationId xmlns:a16="http://schemas.microsoft.com/office/drawing/2014/main" id="{9BF68A25-4EAC-C94B-ADA7-4544FDA98D8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6" name="Espace réservé des commentaires 2">
            <a:extLst>
              <a:ext uri="{FF2B5EF4-FFF2-40B4-BE49-F238E27FC236}">
                <a16:creationId xmlns:a16="http://schemas.microsoft.com/office/drawing/2014/main" id="{E70531F0-55BD-DB45-99B6-764A329786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>
              <a:ea typeface="ＭＳ Ｐゴシック" panose="020B0600070205080204" pitchFamily="34" charset="-128"/>
            </a:endParaRPr>
          </a:p>
        </p:txBody>
      </p:sp>
      <p:sp>
        <p:nvSpPr>
          <p:cNvPr id="62467" name="Espace réservé du numéro de diapositive 3">
            <a:extLst>
              <a:ext uri="{FF2B5EF4-FFF2-40B4-BE49-F238E27FC236}">
                <a16:creationId xmlns:a16="http://schemas.microsoft.com/office/drawing/2014/main" id="{2DF2FFDA-3B4F-7840-85E1-F9F73BFD6A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75803BE-03BF-E546-B8A3-32A0C026154C}" type="slidenum">
              <a:rPr lang="fr-FR" altLang="fr-FR" sz="1200">
                <a:latin typeface="Calibri" panose="020F0502020204030204" pitchFamily="34" charset="0"/>
              </a:rPr>
              <a:pPr/>
              <a:t>17</a:t>
            </a:fld>
            <a:endParaRPr lang="fr-FR" altLang="fr-FR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Espace réservé de l'image des diapositives 1">
            <a:extLst>
              <a:ext uri="{FF2B5EF4-FFF2-40B4-BE49-F238E27FC236}">
                <a16:creationId xmlns:a16="http://schemas.microsoft.com/office/drawing/2014/main" id="{2F0DB64B-3126-0B47-90C5-2F39497536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4" name="Espace réservé des commentaires 2">
            <a:extLst>
              <a:ext uri="{FF2B5EF4-FFF2-40B4-BE49-F238E27FC236}">
                <a16:creationId xmlns:a16="http://schemas.microsoft.com/office/drawing/2014/main" id="{93321457-D368-3243-B5CE-9416D6C120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>
              <a:ea typeface="ＭＳ Ｐゴシック" panose="020B0600070205080204" pitchFamily="34" charset="-128"/>
            </a:endParaRPr>
          </a:p>
        </p:txBody>
      </p:sp>
      <p:sp>
        <p:nvSpPr>
          <p:cNvPr id="64515" name="Espace réservé du numéro de diapositive 3">
            <a:extLst>
              <a:ext uri="{FF2B5EF4-FFF2-40B4-BE49-F238E27FC236}">
                <a16:creationId xmlns:a16="http://schemas.microsoft.com/office/drawing/2014/main" id="{47C6DE91-11AA-BD40-817E-F6A9EE77C2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D1631A9-F6BA-DA40-9C8F-61C2D8E94E3A}" type="slidenum">
              <a:rPr lang="fr-FR" altLang="fr-FR" sz="1200">
                <a:latin typeface="Calibri" panose="020F0502020204030204" pitchFamily="34" charset="0"/>
              </a:rPr>
              <a:pPr/>
              <a:t>18</a:t>
            </a:fld>
            <a:endParaRPr lang="fr-FR" altLang="fr-FR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Espace réservé de l'image des diapositives 1">
            <a:extLst>
              <a:ext uri="{FF2B5EF4-FFF2-40B4-BE49-F238E27FC236}">
                <a16:creationId xmlns:a16="http://schemas.microsoft.com/office/drawing/2014/main" id="{E8C945E9-0C04-8C46-80D6-0F7CC74DC5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4" name="Espace réservé des notes 2">
            <a:extLst>
              <a:ext uri="{FF2B5EF4-FFF2-40B4-BE49-F238E27FC236}">
                <a16:creationId xmlns:a16="http://schemas.microsoft.com/office/drawing/2014/main" id="{8796C10A-BD4B-E043-B6A0-17514C69E4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ea typeface="ＭＳ Ｐゴシック" panose="020B0600070205080204" pitchFamily="34" charset="-128"/>
            </a:endParaRPr>
          </a:p>
        </p:txBody>
      </p:sp>
      <p:sp>
        <p:nvSpPr>
          <p:cNvPr id="69635" name="Espace réservé du numéro de diapositive 3">
            <a:extLst>
              <a:ext uri="{FF2B5EF4-FFF2-40B4-BE49-F238E27FC236}">
                <a16:creationId xmlns:a16="http://schemas.microsoft.com/office/drawing/2014/main" id="{63DB6CA0-5BA8-1347-9A59-E32CB43125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E5456E7-EE74-3F44-B656-28026B7A7213}" type="slidenum">
              <a:rPr lang="fr-FR" altLang="fr-FR" sz="1200">
                <a:latin typeface="Calibri" panose="020F0502020204030204" pitchFamily="34" charset="0"/>
              </a:rPr>
              <a:pPr/>
              <a:t>22</a:t>
            </a:fld>
            <a:endParaRPr lang="fr-FR" altLang="fr-FR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Espace réservé de l'image des diapositives 1">
            <a:extLst>
              <a:ext uri="{FF2B5EF4-FFF2-40B4-BE49-F238E27FC236}">
                <a16:creationId xmlns:a16="http://schemas.microsoft.com/office/drawing/2014/main" id="{66ED245C-8233-7F40-B512-29BE74C007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2" name="Espace réservé des notes 2">
            <a:extLst>
              <a:ext uri="{FF2B5EF4-FFF2-40B4-BE49-F238E27FC236}">
                <a16:creationId xmlns:a16="http://schemas.microsoft.com/office/drawing/2014/main" id="{46CB9971-79DF-6541-B94C-1B42EC0819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ea typeface="ＭＳ Ｐゴシック" panose="020B0600070205080204" pitchFamily="34" charset="-128"/>
            </a:endParaRPr>
          </a:p>
        </p:txBody>
      </p:sp>
      <p:sp>
        <p:nvSpPr>
          <p:cNvPr id="76803" name="Espace réservé du numéro de diapositive 3">
            <a:extLst>
              <a:ext uri="{FF2B5EF4-FFF2-40B4-BE49-F238E27FC236}">
                <a16:creationId xmlns:a16="http://schemas.microsoft.com/office/drawing/2014/main" id="{3418E186-3B03-D449-90CF-789C33637B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BD3F0E6-0AB8-4C44-A206-B5A6365C9CA4}" type="slidenum">
              <a:rPr lang="fr-FR" altLang="fr-FR" sz="1200">
                <a:latin typeface="Calibri" panose="020F0502020204030204" pitchFamily="34" charset="0"/>
              </a:rPr>
              <a:pPr/>
              <a:t>28</a:t>
            </a:fld>
            <a:endParaRPr lang="fr-FR" altLang="fr-FR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Espace réservé de l'image des diapositives 1">
            <a:extLst>
              <a:ext uri="{FF2B5EF4-FFF2-40B4-BE49-F238E27FC236}">
                <a16:creationId xmlns:a16="http://schemas.microsoft.com/office/drawing/2014/main" id="{F329D7CC-1135-8D4B-9A3D-82E45C03FC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8" name="Espace réservé des notes 2">
            <a:extLst>
              <a:ext uri="{FF2B5EF4-FFF2-40B4-BE49-F238E27FC236}">
                <a16:creationId xmlns:a16="http://schemas.microsoft.com/office/drawing/2014/main" id="{8B56F0A7-BAFE-DD43-BAAA-826D5C44D0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ea typeface="ＭＳ Ｐゴシック" panose="020B0600070205080204" pitchFamily="34" charset="-128"/>
            </a:endParaRPr>
          </a:p>
        </p:txBody>
      </p:sp>
      <p:sp>
        <p:nvSpPr>
          <p:cNvPr id="80899" name="Espace réservé du numéro de diapositive 3">
            <a:extLst>
              <a:ext uri="{FF2B5EF4-FFF2-40B4-BE49-F238E27FC236}">
                <a16:creationId xmlns:a16="http://schemas.microsoft.com/office/drawing/2014/main" id="{0BEB3981-69C1-9D4F-B2BD-2B4903B637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2A528FC-B4EA-6F46-8B06-CDE9C38DB7BE}" type="slidenum">
              <a:rPr lang="fr-FR" altLang="fr-FR" sz="1200">
                <a:latin typeface="Calibri" panose="020F0502020204030204" pitchFamily="34" charset="0"/>
              </a:rPr>
              <a:pPr/>
              <a:t>31</a:t>
            </a:fld>
            <a:endParaRPr lang="fr-FR" altLang="fr-FR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Espace réservé de l'image des diapositives 1">
            <a:extLst>
              <a:ext uri="{FF2B5EF4-FFF2-40B4-BE49-F238E27FC236}">
                <a16:creationId xmlns:a16="http://schemas.microsoft.com/office/drawing/2014/main" id="{89F017EA-758F-A14B-AE1C-7773FA2CE4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6" name="Espace réservé des commentaires 2">
            <a:extLst>
              <a:ext uri="{FF2B5EF4-FFF2-40B4-BE49-F238E27FC236}">
                <a16:creationId xmlns:a16="http://schemas.microsoft.com/office/drawing/2014/main" id="{19E4BBB4-05F2-884F-8D7A-129D1C2C37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>
              <a:ea typeface="ＭＳ Ｐゴシック" panose="020B0600070205080204" pitchFamily="34" charset="-128"/>
            </a:endParaRPr>
          </a:p>
        </p:txBody>
      </p:sp>
      <p:sp>
        <p:nvSpPr>
          <p:cNvPr id="82947" name="Espace réservé du numéro de diapositive 3">
            <a:extLst>
              <a:ext uri="{FF2B5EF4-FFF2-40B4-BE49-F238E27FC236}">
                <a16:creationId xmlns:a16="http://schemas.microsoft.com/office/drawing/2014/main" id="{304D99D4-568D-C444-A2B4-CC9B70B33A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1CB0BDD-2CB4-1740-9608-4BFDCB7D5C8D}" type="slidenum">
              <a:rPr lang="fr-FR" altLang="fr-FR" sz="1200">
                <a:latin typeface="Calibri" panose="020F0502020204030204" pitchFamily="34" charset="0"/>
              </a:rPr>
              <a:pPr/>
              <a:t>32</a:t>
            </a:fld>
            <a:endParaRPr lang="fr-FR" altLang="fr-FR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Espace réservé de l'image des diapositives 1">
            <a:extLst>
              <a:ext uri="{FF2B5EF4-FFF2-40B4-BE49-F238E27FC236}">
                <a16:creationId xmlns:a16="http://schemas.microsoft.com/office/drawing/2014/main" id="{CC355A99-FF74-234B-960C-43EDF7BA54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Espace réservé des commentaires 2">
            <a:extLst>
              <a:ext uri="{FF2B5EF4-FFF2-40B4-BE49-F238E27FC236}">
                <a16:creationId xmlns:a16="http://schemas.microsoft.com/office/drawing/2014/main" id="{417DBC50-BE7F-6F48-856A-0BBFB92B6E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ea typeface="ＭＳ Ｐゴシック" panose="020B0600070205080204" pitchFamily="34" charset="-128"/>
            </a:endParaRPr>
          </a:p>
        </p:txBody>
      </p:sp>
      <p:sp>
        <p:nvSpPr>
          <p:cNvPr id="37891" name="Espace réservé du numéro de diapositive 3">
            <a:extLst>
              <a:ext uri="{FF2B5EF4-FFF2-40B4-BE49-F238E27FC236}">
                <a16:creationId xmlns:a16="http://schemas.microsoft.com/office/drawing/2014/main" id="{BF7EF874-624C-0649-A00B-17207D47DB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1F01059-1290-A04E-B917-E10A9CE2C2F6}" type="slidenum">
              <a:rPr lang="fr-FR" altLang="fr-FR" sz="1200">
                <a:latin typeface="Calibri" panose="020F0502020204030204" pitchFamily="34" charset="0"/>
              </a:rPr>
              <a:pPr/>
              <a:t>3</a:t>
            </a:fld>
            <a:endParaRPr lang="fr-FR" altLang="fr-FR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Espace réservé de l'image des diapositives 1">
            <a:extLst>
              <a:ext uri="{FF2B5EF4-FFF2-40B4-BE49-F238E27FC236}">
                <a16:creationId xmlns:a16="http://schemas.microsoft.com/office/drawing/2014/main" id="{B5F4E08B-BA05-3242-B73D-0387DE80CF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8" name="Espace réservé des notes 2">
            <a:extLst>
              <a:ext uri="{FF2B5EF4-FFF2-40B4-BE49-F238E27FC236}">
                <a16:creationId xmlns:a16="http://schemas.microsoft.com/office/drawing/2014/main" id="{FE36FF98-49B4-4D4B-8A75-3C15649E72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ea typeface="ＭＳ Ｐゴシック" panose="020B0600070205080204" pitchFamily="34" charset="-128"/>
            </a:endParaRPr>
          </a:p>
        </p:txBody>
      </p:sp>
      <p:sp>
        <p:nvSpPr>
          <p:cNvPr id="39939" name="Espace réservé du numéro de diapositive 3">
            <a:extLst>
              <a:ext uri="{FF2B5EF4-FFF2-40B4-BE49-F238E27FC236}">
                <a16:creationId xmlns:a16="http://schemas.microsoft.com/office/drawing/2014/main" id="{A988E78F-419E-FB43-AA71-821C706469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BEAFC61-A55D-DB4A-AD01-2AD97E22EB68}" type="slidenum">
              <a:rPr lang="fr-FR" altLang="fr-FR" sz="1200">
                <a:latin typeface="Calibri" panose="020F0502020204030204" pitchFamily="34" charset="0"/>
              </a:rPr>
              <a:pPr/>
              <a:t>4</a:t>
            </a:fld>
            <a:endParaRPr lang="fr-FR" altLang="fr-FR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Espace réservé de l'image des diapositives 1">
            <a:extLst>
              <a:ext uri="{FF2B5EF4-FFF2-40B4-BE49-F238E27FC236}">
                <a16:creationId xmlns:a16="http://schemas.microsoft.com/office/drawing/2014/main" id="{37C04800-21F6-724A-ADDE-AE7D7BC6B5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Espace réservé des notes 2">
            <a:extLst>
              <a:ext uri="{FF2B5EF4-FFF2-40B4-BE49-F238E27FC236}">
                <a16:creationId xmlns:a16="http://schemas.microsoft.com/office/drawing/2014/main" id="{3AB91A12-F0E4-3A4B-B5F3-BE68D08BEF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ea typeface="ＭＳ Ｐゴシック" panose="020B0600070205080204" pitchFamily="34" charset="-128"/>
            </a:endParaRPr>
          </a:p>
        </p:txBody>
      </p:sp>
      <p:sp>
        <p:nvSpPr>
          <p:cNvPr id="43011" name="Espace réservé du numéro de diapositive 3">
            <a:extLst>
              <a:ext uri="{FF2B5EF4-FFF2-40B4-BE49-F238E27FC236}">
                <a16:creationId xmlns:a16="http://schemas.microsoft.com/office/drawing/2014/main" id="{4D108800-B724-E842-A669-51E5475B3C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15EFBD6-08E1-214E-B03B-59F89D9DB250}" type="slidenum">
              <a:rPr lang="fr-FR" altLang="fr-FR" sz="1200">
                <a:latin typeface="Calibri" panose="020F0502020204030204" pitchFamily="34" charset="0"/>
              </a:rPr>
              <a:pPr/>
              <a:t>6</a:t>
            </a:fld>
            <a:endParaRPr lang="fr-FR" altLang="fr-FR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Espace réservé de l'image des diapositives 1">
            <a:extLst>
              <a:ext uri="{FF2B5EF4-FFF2-40B4-BE49-F238E27FC236}">
                <a16:creationId xmlns:a16="http://schemas.microsoft.com/office/drawing/2014/main" id="{94C79A84-A4A8-7F4D-9AFA-E07DC21240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Espace réservé des notes 2">
            <a:extLst>
              <a:ext uri="{FF2B5EF4-FFF2-40B4-BE49-F238E27FC236}">
                <a16:creationId xmlns:a16="http://schemas.microsoft.com/office/drawing/2014/main" id="{03C773E2-B427-B149-ABE6-F6211B0CA5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ea typeface="ＭＳ Ｐゴシック" panose="020B0600070205080204" pitchFamily="34" charset="-128"/>
            </a:endParaRPr>
          </a:p>
        </p:txBody>
      </p:sp>
      <p:sp>
        <p:nvSpPr>
          <p:cNvPr id="46083" name="Espace réservé du numéro de diapositive 3">
            <a:extLst>
              <a:ext uri="{FF2B5EF4-FFF2-40B4-BE49-F238E27FC236}">
                <a16:creationId xmlns:a16="http://schemas.microsoft.com/office/drawing/2014/main" id="{148A6C35-5B30-AB4E-94A7-EA79681D38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49B257E-CAC4-174A-90A5-BA665FB534B9}" type="slidenum">
              <a:rPr lang="fr-FR" altLang="fr-FR" sz="1200">
                <a:latin typeface="Calibri" panose="020F0502020204030204" pitchFamily="34" charset="0"/>
              </a:rPr>
              <a:pPr/>
              <a:t>8</a:t>
            </a:fld>
            <a:endParaRPr lang="fr-FR" altLang="fr-FR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Espace réservé de l'image des diapositives 1">
            <a:extLst>
              <a:ext uri="{FF2B5EF4-FFF2-40B4-BE49-F238E27FC236}">
                <a16:creationId xmlns:a16="http://schemas.microsoft.com/office/drawing/2014/main" id="{A70F41BE-BF9B-3D4D-AFF1-8905B32C05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0" name="Espace réservé des commentaires 2">
            <a:extLst>
              <a:ext uri="{FF2B5EF4-FFF2-40B4-BE49-F238E27FC236}">
                <a16:creationId xmlns:a16="http://schemas.microsoft.com/office/drawing/2014/main" id="{4A2CAC99-ED90-8442-A101-E977863A4A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ea typeface="ＭＳ Ｐゴシック" panose="020B0600070205080204" pitchFamily="34" charset="-128"/>
            </a:endParaRPr>
          </a:p>
        </p:txBody>
      </p:sp>
      <p:sp>
        <p:nvSpPr>
          <p:cNvPr id="48131" name="Espace réservé du numéro de diapositive 3">
            <a:extLst>
              <a:ext uri="{FF2B5EF4-FFF2-40B4-BE49-F238E27FC236}">
                <a16:creationId xmlns:a16="http://schemas.microsoft.com/office/drawing/2014/main" id="{20652B63-F102-7D4A-B4EF-23C08A1165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F0B2763-4ADE-D54A-83C6-0DCAE2DCAAB3}" type="slidenum">
              <a:rPr lang="fr-FR" altLang="fr-FR" sz="1200">
                <a:latin typeface="Calibri" panose="020F0502020204030204" pitchFamily="34" charset="0"/>
              </a:rPr>
              <a:pPr/>
              <a:t>9</a:t>
            </a:fld>
            <a:endParaRPr lang="fr-FR" altLang="fr-FR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Espace réservé de l'image des diapositives 1">
            <a:extLst>
              <a:ext uri="{FF2B5EF4-FFF2-40B4-BE49-F238E27FC236}">
                <a16:creationId xmlns:a16="http://schemas.microsoft.com/office/drawing/2014/main" id="{60B7656D-EFA8-8E4E-8D4B-DDB0FA4C12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Espace réservé des notes 2">
            <a:extLst>
              <a:ext uri="{FF2B5EF4-FFF2-40B4-BE49-F238E27FC236}">
                <a16:creationId xmlns:a16="http://schemas.microsoft.com/office/drawing/2014/main" id="{312E4684-BC17-A548-AEEA-3D107F2F53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ea typeface="ＭＳ Ｐゴシック" panose="020B0600070205080204" pitchFamily="34" charset="-128"/>
            </a:endParaRPr>
          </a:p>
        </p:txBody>
      </p:sp>
      <p:sp>
        <p:nvSpPr>
          <p:cNvPr id="51203" name="Espace réservé du numéro de diapositive 3">
            <a:extLst>
              <a:ext uri="{FF2B5EF4-FFF2-40B4-BE49-F238E27FC236}">
                <a16:creationId xmlns:a16="http://schemas.microsoft.com/office/drawing/2014/main" id="{69C89DBC-5823-CD4B-B1D9-3D4C322EFD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7DBCAF6-377B-F14A-8710-174964A3F620}" type="slidenum">
              <a:rPr lang="fr-FR" altLang="fr-FR" sz="1200">
                <a:latin typeface="Calibri" panose="020F0502020204030204" pitchFamily="34" charset="0"/>
              </a:rPr>
              <a:pPr/>
              <a:t>11</a:t>
            </a:fld>
            <a:endParaRPr lang="fr-FR" altLang="fr-FR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Espace réservé de l'image des diapositives 1">
            <a:extLst>
              <a:ext uri="{FF2B5EF4-FFF2-40B4-BE49-F238E27FC236}">
                <a16:creationId xmlns:a16="http://schemas.microsoft.com/office/drawing/2014/main" id="{0BE275A6-193B-1E41-84FB-DBB34B3008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4" name="Espace réservé des commentaires 2">
            <a:extLst>
              <a:ext uri="{FF2B5EF4-FFF2-40B4-BE49-F238E27FC236}">
                <a16:creationId xmlns:a16="http://schemas.microsoft.com/office/drawing/2014/main" id="{FAA650D1-9750-284F-AF03-B1689481F7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>
              <a:ea typeface="ＭＳ Ｐゴシック" panose="020B0600070205080204" pitchFamily="34" charset="-128"/>
            </a:endParaRPr>
          </a:p>
        </p:txBody>
      </p:sp>
      <p:sp>
        <p:nvSpPr>
          <p:cNvPr id="54275" name="Espace réservé du numéro de diapositive 3">
            <a:extLst>
              <a:ext uri="{FF2B5EF4-FFF2-40B4-BE49-F238E27FC236}">
                <a16:creationId xmlns:a16="http://schemas.microsoft.com/office/drawing/2014/main" id="{00A9D5CF-C641-6045-9822-DFA1B13BB3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759C442-2CD9-4640-8AF4-1B28AA16AF9F}" type="slidenum">
              <a:rPr lang="fr-FR" altLang="fr-FR" sz="1200">
                <a:latin typeface="Calibri" panose="020F0502020204030204" pitchFamily="34" charset="0"/>
              </a:rPr>
              <a:pPr/>
              <a:t>13</a:t>
            </a:fld>
            <a:endParaRPr lang="fr-FR" altLang="fr-FR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Espace réservé de l'image des diapositives 1">
            <a:extLst>
              <a:ext uri="{FF2B5EF4-FFF2-40B4-BE49-F238E27FC236}">
                <a16:creationId xmlns:a16="http://schemas.microsoft.com/office/drawing/2014/main" id="{CB28574D-8D8B-BD44-AAB4-8DC647E046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2" name="Espace réservé des commentaires 2">
            <a:extLst>
              <a:ext uri="{FF2B5EF4-FFF2-40B4-BE49-F238E27FC236}">
                <a16:creationId xmlns:a16="http://schemas.microsoft.com/office/drawing/2014/main" id="{1C7FB61E-4496-B341-A787-DCC3392A70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>
              <a:ea typeface="ＭＳ Ｐゴシック" panose="020B0600070205080204" pitchFamily="34" charset="-128"/>
            </a:endParaRPr>
          </a:p>
        </p:txBody>
      </p:sp>
      <p:sp>
        <p:nvSpPr>
          <p:cNvPr id="56323" name="Espace réservé du numéro de diapositive 3">
            <a:extLst>
              <a:ext uri="{FF2B5EF4-FFF2-40B4-BE49-F238E27FC236}">
                <a16:creationId xmlns:a16="http://schemas.microsoft.com/office/drawing/2014/main" id="{EF32A938-9644-CC4D-8231-3EE4F8F5EE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EFC52A7-25C5-9D44-A5EC-DEB3B92A115F}" type="slidenum">
              <a:rPr lang="fr-FR" altLang="fr-FR" sz="1200">
                <a:latin typeface="Calibri" panose="020F0502020204030204" pitchFamily="34" charset="0"/>
              </a:rPr>
              <a:pPr/>
              <a:t>14</a:t>
            </a:fld>
            <a:endParaRPr lang="fr-FR" altLang="fr-FR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C965FD48-AE39-B34D-BF20-ECF800D305D6}"/>
              </a:ext>
            </a:extLst>
          </p:cNvPr>
          <p:cNvSpPr txBox="1">
            <a:spLocks/>
          </p:cNvSpPr>
          <p:nvPr userDrawn="1"/>
        </p:nvSpPr>
        <p:spPr>
          <a:xfrm>
            <a:off x="157163" y="1760538"/>
            <a:ext cx="8794750" cy="16462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3000" b="1">
                <a:solidFill>
                  <a:srgbClr val="990000"/>
                </a:solidFill>
                <a:cs typeface="Arial" panose="020B0604020202020204" pitchFamily="34" charset="0"/>
              </a:rPr>
              <a:t>Bordeaux PharmacoEpi</a:t>
            </a:r>
            <a:br>
              <a:rPr lang="fr-FR" altLang="fr-FR" sz="3000" b="1">
                <a:solidFill>
                  <a:srgbClr val="990000"/>
                </a:solidFill>
                <a:cs typeface="Arial" panose="020B0604020202020204" pitchFamily="34" charset="0"/>
              </a:rPr>
            </a:br>
            <a:r>
              <a:rPr lang="fr-FR" altLang="fr-FR" sz="2000" b="1">
                <a:solidFill>
                  <a:srgbClr val="990000"/>
                </a:solidFill>
                <a:cs typeface="Arial" panose="020B0604020202020204" pitchFamily="34" charset="0"/>
              </a:rPr>
              <a:t>Plateforme de recherche en pharmaco-épidémiologie </a:t>
            </a:r>
            <a:br>
              <a:rPr lang="fr-FR" altLang="fr-FR" sz="2800" b="1">
                <a:solidFill>
                  <a:srgbClr val="990000"/>
                </a:solidFill>
                <a:cs typeface="Arial" panose="020B0604020202020204" pitchFamily="34" charset="0"/>
              </a:rPr>
            </a:br>
            <a:br>
              <a:rPr lang="fr-FR" altLang="fr-FR" sz="2800">
                <a:solidFill>
                  <a:srgbClr val="990000"/>
                </a:solidFill>
              </a:rPr>
            </a:br>
            <a:endParaRPr lang="fr-FR" altLang="fr-FR" i="1">
              <a:cs typeface="Arial" panose="020B0604020202020204" pitchFamily="34" charset="0"/>
            </a:endParaRPr>
          </a:p>
        </p:txBody>
      </p:sp>
      <p:sp>
        <p:nvSpPr>
          <p:cNvPr id="4" name="Triangle rectangle 3">
            <a:extLst>
              <a:ext uri="{FF2B5EF4-FFF2-40B4-BE49-F238E27FC236}">
                <a16:creationId xmlns:a16="http://schemas.microsoft.com/office/drawing/2014/main" id="{B439A333-7313-9A45-9FA9-6C1698DB025C}"/>
              </a:ext>
            </a:extLst>
          </p:cNvPr>
          <p:cNvSpPr/>
          <p:nvPr userDrawn="1"/>
        </p:nvSpPr>
        <p:spPr>
          <a:xfrm>
            <a:off x="0" y="-7527"/>
            <a:ext cx="2252134" cy="1499446"/>
          </a:xfrm>
          <a:prstGeom prst="rtTriangle">
            <a:avLst/>
          </a:prstGeom>
          <a:solidFill>
            <a:srgbClr val="7F80A1"/>
          </a:solidFill>
          <a:ln>
            <a:noFill/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fr-FR" dirty="0"/>
          </a:p>
        </p:txBody>
      </p:sp>
      <p:pic>
        <p:nvPicPr>
          <p:cNvPr id="5" name="Image 13" descr="logo CHU 2011-ok_time_1321462725.jpeg">
            <a:extLst>
              <a:ext uri="{FF2B5EF4-FFF2-40B4-BE49-F238E27FC236}">
                <a16:creationId xmlns:a16="http://schemas.microsoft.com/office/drawing/2014/main" id="{8A8D080B-802C-FA4E-8882-A4D59AF492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3592513"/>
            <a:ext cx="854075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14" descr="Universite Bordeaux RVB-09.jpg">
            <a:extLst>
              <a:ext uri="{FF2B5EF4-FFF2-40B4-BE49-F238E27FC236}">
                <a16:creationId xmlns:a16="http://schemas.microsoft.com/office/drawing/2014/main" id="{644E451F-C694-B24A-9D89-007E0C93ED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" r="8957" b="18410"/>
          <a:stretch>
            <a:fillRect/>
          </a:stretch>
        </p:blipFill>
        <p:spPr bwMode="auto">
          <a:xfrm>
            <a:off x="128588" y="3135313"/>
            <a:ext cx="1112837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5" descr="adera.png">
            <a:extLst>
              <a:ext uri="{FF2B5EF4-FFF2-40B4-BE49-F238E27FC236}">
                <a16:creationId xmlns:a16="http://schemas.microsoft.com/office/drawing/2014/main" id="{952AA8BA-D7DC-1B43-BAF2-B706929FC5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4356100"/>
            <a:ext cx="8350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16" descr="BPE-logo-rond.png">
            <a:extLst>
              <a:ext uri="{FF2B5EF4-FFF2-40B4-BE49-F238E27FC236}">
                <a16:creationId xmlns:a16="http://schemas.microsoft.com/office/drawing/2014/main" id="{7B1F853B-9891-7041-A183-64445ADC213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77800"/>
            <a:ext cx="1155700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8" descr="logo inserm new.png">
            <a:extLst>
              <a:ext uri="{FF2B5EF4-FFF2-40B4-BE49-F238E27FC236}">
                <a16:creationId xmlns:a16="http://schemas.microsoft.com/office/drawing/2014/main" id="{A4A5D34A-679B-3B41-A749-32AD6AA0BB4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83"/>
          <a:stretch>
            <a:fillRect/>
          </a:stretch>
        </p:blipFill>
        <p:spPr bwMode="auto">
          <a:xfrm>
            <a:off x="179388" y="4033838"/>
            <a:ext cx="79216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riangle rectangle 9">
            <a:extLst>
              <a:ext uri="{FF2B5EF4-FFF2-40B4-BE49-F238E27FC236}">
                <a16:creationId xmlns:a16="http://schemas.microsoft.com/office/drawing/2014/main" id="{4D51CAD1-2717-E94E-88D6-EB93C7F1B3A2}"/>
              </a:ext>
            </a:extLst>
          </p:cNvPr>
          <p:cNvSpPr/>
          <p:nvPr userDrawn="1"/>
        </p:nvSpPr>
        <p:spPr>
          <a:xfrm>
            <a:off x="8355365" y="4497974"/>
            <a:ext cx="794096" cy="654526"/>
          </a:xfrm>
          <a:prstGeom prst="rtTriangle">
            <a:avLst/>
          </a:prstGeom>
          <a:solidFill>
            <a:srgbClr val="6C0101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fr-FR">
              <a:solidFill>
                <a:srgbClr val="443A31"/>
              </a:solidFill>
            </a:endParaRP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0"/>
          </p:nvPr>
        </p:nvSpPr>
        <p:spPr>
          <a:xfrm>
            <a:off x="2139950" y="2581140"/>
            <a:ext cx="4864100" cy="947640"/>
          </a:xfrm>
        </p:spPr>
        <p:txBody>
          <a:bodyPr/>
          <a:lstStyle>
            <a:lvl1pPr marL="0" indent="0" algn="ctr">
              <a:buFontTx/>
              <a:buNone/>
              <a:defRPr b="0" i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69779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56D4895-B060-1B46-A153-555EA363B2C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4" name="Triangle rectangle 3">
            <a:extLst>
              <a:ext uri="{FF2B5EF4-FFF2-40B4-BE49-F238E27FC236}">
                <a16:creationId xmlns:a16="http://schemas.microsoft.com/office/drawing/2014/main" id="{92883906-EA61-054D-A1E2-1BBE015370BD}"/>
              </a:ext>
            </a:extLst>
          </p:cNvPr>
          <p:cNvSpPr/>
          <p:nvPr userDrawn="1"/>
        </p:nvSpPr>
        <p:spPr>
          <a:xfrm flipH="1" flipV="1">
            <a:off x="6477000" y="0"/>
            <a:ext cx="2667000" cy="1506538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5" name="Image 13" descr="BPE-logo-rond.png">
            <a:extLst>
              <a:ext uri="{FF2B5EF4-FFF2-40B4-BE49-F238E27FC236}">
                <a16:creationId xmlns:a16="http://schemas.microsoft.com/office/drawing/2014/main" id="{84ABC8C3-21A8-0147-BEA0-2AF117BA1D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50" y="146050"/>
            <a:ext cx="1641475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contenu 11"/>
          <p:cNvSpPr>
            <a:spLocks noGrp="1"/>
          </p:cNvSpPr>
          <p:nvPr>
            <p:ph sz="quarter" idx="10"/>
          </p:nvPr>
        </p:nvSpPr>
        <p:spPr>
          <a:xfrm>
            <a:off x="1004888" y="2136054"/>
            <a:ext cx="7134225" cy="234250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3200" b="1" i="0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 sz="3200" b="1" i="0">
                <a:solidFill>
                  <a:schemeClr val="bg1"/>
                </a:solidFill>
              </a:defRPr>
            </a:lvl2pPr>
            <a:lvl3pPr marL="914400" indent="0" algn="ctr">
              <a:buFontTx/>
              <a:buNone/>
              <a:defRPr sz="3200" b="1" i="0">
                <a:solidFill>
                  <a:schemeClr val="bg1"/>
                </a:solidFill>
              </a:defRPr>
            </a:lvl3pPr>
            <a:lvl4pPr marL="1371600" indent="0" algn="ctr">
              <a:buFontTx/>
              <a:buNone/>
              <a:defRPr sz="3200" b="1" i="0">
                <a:solidFill>
                  <a:schemeClr val="bg1"/>
                </a:solidFill>
              </a:defRPr>
            </a:lvl4pPr>
            <a:lvl5pPr marL="1828800" indent="0" algn="ctr">
              <a:buFontTx/>
              <a:buNone/>
              <a:defRPr sz="32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53971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rniè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 de texte 2">
            <a:extLst>
              <a:ext uri="{FF2B5EF4-FFF2-40B4-BE49-F238E27FC236}">
                <a16:creationId xmlns:a16="http://schemas.microsoft.com/office/drawing/2014/main" id="{C712AEFA-5F8D-1744-9CC0-749798367FE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044700" y="3771900"/>
            <a:ext cx="6827838" cy="1173163"/>
          </a:xfrm>
          <a:prstGeom prst="rect">
            <a:avLst/>
          </a:prstGeom>
          <a:solidFill>
            <a:srgbClr val="FFFFFF"/>
          </a:solidFill>
          <a:ln w="19050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spcAft>
                <a:spcPts val="200"/>
              </a:spcAft>
            </a:pPr>
            <a:r>
              <a:rPr lang="fr-FR" altLang="fr-FR" sz="1100" b="1">
                <a:solidFill>
                  <a:srgbClr val="898989"/>
                </a:solidFill>
              </a:rPr>
              <a:t>Bordeaux PharmacoEpi - </a:t>
            </a:r>
            <a:r>
              <a:rPr lang="fr-FR" altLang="fr-FR" sz="1100">
                <a:solidFill>
                  <a:srgbClr val="898989"/>
                </a:solidFill>
              </a:rPr>
              <a:t>http://www.pharmacoepi.eu</a:t>
            </a:r>
            <a:endParaRPr lang="fr-FR" altLang="fr-FR" sz="1100" i="1">
              <a:solidFill>
                <a:srgbClr val="898989"/>
              </a:solidFill>
            </a:endParaRPr>
          </a:p>
          <a:p>
            <a:pPr defTabSz="914400" eaLnBrk="1" hangingPunct="1">
              <a:spcAft>
                <a:spcPts val="200"/>
              </a:spcAft>
            </a:pPr>
            <a:r>
              <a:rPr lang="fr-FR" altLang="fr-FR" sz="1100" b="1">
                <a:solidFill>
                  <a:srgbClr val="898989"/>
                </a:solidFill>
              </a:rPr>
              <a:t>Plateforme de recherche en Pharmaco-épidémiologie</a:t>
            </a:r>
          </a:p>
          <a:p>
            <a:pPr defTabSz="914400" eaLnBrk="1" hangingPunct="1">
              <a:spcAft>
                <a:spcPts val="200"/>
              </a:spcAft>
            </a:pPr>
            <a:r>
              <a:rPr lang="fr-FR" altLang="fr-FR" sz="1100">
                <a:solidFill>
                  <a:srgbClr val="898989"/>
                </a:solidFill>
              </a:rPr>
              <a:t>CIC Bordeaux CIC1401 </a:t>
            </a:r>
          </a:p>
          <a:p>
            <a:pPr defTabSz="914400" eaLnBrk="1" hangingPunct="1">
              <a:spcAft>
                <a:spcPts val="200"/>
              </a:spcAft>
            </a:pPr>
            <a:r>
              <a:rPr lang="fr-FR" altLang="fr-FR" sz="1100">
                <a:solidFill>
                  <a:srgbClr val="898989"/>
                </a:solidFill>
              </a:rPr>
              <a:t>INSERM - Université de BORDEAUX - CHU de Bordeaux - Adera</a:t>
            </a:r>
          </a:p>
          <a:p>
            <a:pPr defTabSz="914400" eaLnBrk="1" hangingPunct="1">
              <a:spcAft>
                <a:spcPts val="200"/>
              </a:spcAft>
            </a:pPr>
            <a:r>
              <a:rPr lang="fr-FR" altLang="fr-FR" sz="1100">
                <a:solidFill>
                  <a:srgbClr val="898989"/>
                </a:solidFill>
              </a:rPr>
              <a:t>Bâtiment Le Tondu - case 41 - 146 rue Léo Saignat - 33076 Bordeaux Cedex</a:t>
            </a:r>
          </a:p>
          <a:p>
            <a:pPr defTabSz="914400" eaLnBrk="1" hangingPunct="1">
              <a:spcAft>
                <a:spcPts val="200"/>
              </a:spcAft>
            </a:pPr>
            <a:r>
              <a:rPr lang="fr-FR" altLang="fr-FR" sz="1100">
                <a:solidFill>
                  <a:srgbClr val="898989"/>
                </a:solidFill>
              </a:rPr>
              <a:t>Acc. +33 (0)5 57 57 46 75 – Fax +33 (0)5 57 57 47 40</a:t>
            </a:r>
          </a:p>
          <a:p>
            <a:pPr defTabSz="914400" eaLnBrk="1" hangingPunct="1">
              <a:spcAft>
                <a:spcPts val="200"/>
              </a:spcAft>
            </a:pPr>
            <a:endParaRPr lang="fr-FR" altLang="fr-FR" sz="5400"/>
          </a:p>
        </p:txBody>
      </p:sp>
      <p:pic>
        <p:nvPicPr>
          <p:cNvPr id="5" name="Image 12" descr="BPE-logo-rect.png">
            <a:extLst>
              <a:ext uri="{FF2B5EF4-FFF2-40B4-BE49-F238E27FC236}">
                <a16:creationId xmlns:a16="http://schemas.microsoft.com/office/drawing/2014/main" id="{B31FAE1C-6E5E-E242-A92F-0B6A51FFAD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3773488"/>
            <a:ext cx="13017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13" descr="MONTAGE-Tondu.jpg">
            <a:extLst>
              <a:ext uri="{FF2B5EF4-FFF2-40B4-BE49-F238E27FC236}">
                <a16:creationId xmlns:a16="http://schemas.microsoft.com/office/drawing/2014/main" id="{AA673683-19DA-DC43-8B47-7F9DFCDCD3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76200"/>
            <a:ext cx="7874000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riangle rectangle 6">
            <a:extLst>
              <a:ext uri="{FF2B5EF4-FFF2-40B4-BE49-F238E27FC236}">
                <a16:creationId xmlns:a16="http://schemas.microsoft.com/office/drawing/2014/main" id="{7A84059C-BFEB-DE45-B008-F0644031ED3A}"/>
              </a:ext>
            </a:extLst>
          </p:cNvPr>
          <p:cNvSpPr/>
          <p:nvPr userDrawn="1"/>
        </p:nvSpPr>
        <p:spPr>
          <a:xfrm>
            <a:off x="8382347" y="4594623"/>
            <a:ext cx="770120" cy="568403"/>
          </a:xfrm>
          <a:prstGeom prst="rtTriangle">
            <a:avLst/>
          </a:prstGeom>
          <a:solidFill>
            <a:srgbClr val="6C0101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fr-FR">
              <a:solidFill>
                <a:srgbClr val="443A31"/>
              </a:solidFill>
            </a:endParaRPr>
          </a:p>
        </p:txBody>
      </p:sp>
      <p:pic>
        <p:nvPicPr>
          <p:cNvPr id="8" name="Image 11" descr="BPE-logo-rond.png">
            <a:extLst>
              <a:ext uri="{FF2B5EF4-FFF2-40B4-BE49-F238E27FC236}">
                <a16:creationId xmlns:a16="http://schemas.microsoft.com/office/drawing/2014/main" id="{97AA95F7-8D18-544C-951B-FAC84073002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4572000"/>
            <a:ext cx="5016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942879" y="3381377"/>
            <a:ext cx="5687704" cy="228062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lang="fr-FR" sz="1600" b="1" kern="1200" dirty="0" smtClean="0">
                <a:solidFill>
                  <a:srgbClr val="6F0011"/>
                </a:solidFill>
                <a:latin typeface="Arial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31561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897A60-7F0B-2E45-8B21-B2C85EEA1D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4B257F04-3228-9E49-A8DE-A0939BB991A7}" type="datetimeFigureOut">
              <a:rPr lang="fr-FR" altLang="fr-FR"/>
              <a:pPr/>
              <a:t>03/12/2020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737C0C-8966-284E-8044-97E3153CF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414464-2E86-614B-B9B0-B30CE91D7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fld id="{4526C8C8-C08E-1542-A897-CFEB771A1F3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61740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D319A090-0A2C-654F-B782-A49D91E18E33}"/>
              </a:ext>
            </a:extLst>
          </p:cNvPr>
          <p:cNvSpPr txBox="1">
            <a:spLocks/>
          </p:cNvSpPr>
          <p:nvPr userDrawn="1"/>
        </p:nvSpPr>
        <p:spPr>
          <a:xfrm>
            <a:off x="323850" y="476250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7B6889B-D9F3-E74A-8401-433840F7293E}" type="slidenum">
              <a:rPr lang="fr-FR" altLang="fr-FR" sz="1000">
                <a:cs typeface="Arial" panose="020B0604020202020204" pitchFamily="34" charset="0"/>
              </a:rPr>
              <a:pPr eaLnBrk="1" hangingPunct="1"/>
              <a:t>‹N°›</a:t>
            </a:fld>
            <a:endParaRPr lang="fr-FR" altLang="fr-FR" sz="1000">
              <a:cs typeface="Arial" panose="020B0604020202020204" pitchFamily="34" charset="0"/>
            </a:endParaRPr>
          </a:p>
        </p:txBody>
      </p:sp>
      <p:sp>
        <p:nvSpPr>
          <p:cNvPr id="3" name="Triangle rectangle 2">
            <a:extLst>
              <a:ext uri="{FF2B5EF4-FFF2-40B4-BE49-F238E27FC236}">
                <a16:creationId xmlns:a16="http://schemas.microsoft.com/office/drawing/2014/main" id="{35B1D9AA-7EA8-3F46-8D77-6F97EE8DF341}"/>
              </a:ext>
            </a:extLst>
          </p:cNvPr>
          <p:cNvSpPr/>
          <p:nvPr userDrawn="1"/>
        </p:nvSpPr>
        <p:spPr>
          <a:xfrm>
            <a:off x="8382347" y="4594623"/>
            <a:ext cx="770120" cy="568403"/>
          </a:xfrm>
          <a:prstGeom prst="rtTriangle">
            <a:avLst/>
          </a:prstGeom>
          <a:solidFill>
            <a:srgbClr val="6C0101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fr-FR">
              <a:solidFill>
                <a:srgbClr val="443A31"/>
              </a:solidFill>
            </a:endParaRPr>
          </a:p>
        </p:txBody>
      </p:sp>
      <p:pic>
        <p:nvPicPr>
          <p:cNvPr id="4" name="Image 11" descr="BPE-logo-rond.png">
            <a:extLst>
              <a:ext uri="{FF2B5EF4-FFF2-40B4-BE49-F238E27FC236}">
                <a16:creationId xmlns:a16="http://schemas.microsoft.com/office/drawing/2014/main" id="{C2BE938E-A9A2-A14B-BB44-95D3DFC6CE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4572000"/>
            <a:ext cx="5016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696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90AF23-8DF1-994B-A395-2DBAFEF724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F788A15A-2860-EB4B-AE44-16C756ABAD75}" type="datetimeFigureOut">
              <a:rPr lang="fr-FR" altLang="fr-FR"/>
              <a:pPr/>
              <a:t>03/12/2020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779274A-CCCC-8441-B58B-F2D74CCB6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B6DDEE-2327-6945-85F6-88F94043D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C86CB6D6-2557-384D-9130-783E8257554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57613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D88F37-43C0-774C-B901-885582FF53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6E71EDA7-7E9D-134A-BF16-803C52C33953}" type="datetimeFigureOut">
              <a:rPr lang="fr-FR" altLang="fr-FR"/>
              <a:pPr/>
              <a:t>03/12/2020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FA6B30-EA8E-A541-8517-6AF13B1AC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12D6B5-AC9F-9D4D-B8E5-5C36DC0FD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FDFD0EDC-5537-5A44-A63F-D04BF419D98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30300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8919E11-F95D-0F4B-ABB3-62E43F31DF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0551700D-86A2-9449-A40C-6FC6E7E40172}" type="datetimeFigureOut">
              <a:rPr lang="fr-FR" altLang="fr-FR"/>
              <a:pPr/>
              <a:t>03/12/2020</a:t>
            </a:fld>
            <a:endParaRPr lang="fr-FR" alt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F24B533-CCDD-244E-A2C2-F459A4A40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486B151-AFD8-4944-BEFE-2EB52FE3D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4A6CA2ED-EC13-0446-AD51-D05C5A06B08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37032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3E231A6-7667-DC4E-8F43-27EB1FF35F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07EABB56-5427-2A47-B7A2-B07A1B0AD11E}" type="datetimeFigureOut">
              <a:rPr lang="fr-FR" altLang="fr-FR"/>
              <a:pPr/>
              <a:t>03/12/2020</a:t>
            </a:fld>
            <a:endParaRPr lang="fr-FR" alt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AC9AB09-9C20-274B-B3A6-2AEA58B3D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F8DFB9A-72F7-9043-A3F1-705B8F673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406D8C86-3150-EE4E-8A55-84C3999EA1C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33277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4690D15-6228-4344-9CD5-D96BC16FD6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07033C9E-9BF7-1C46-9596-A2DD3B3557E5}" type="datetimeFigureOut">
              <a:rPr lang="fr-FR" altLang="fr-FR"/>
              <a:pPr/>
              <a:t>03/12/2020</a:t>
            </a:fld>
            <a:endParaRPr lang="fr-FR" alt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5C5A388-B4DE-8245-AB97-07C12C24D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F1E07EE-F088-1D4C-847C-7EFF932EC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563DB7E4-DF3A-8547-AEAB-61A617E5E09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54296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D05B660-DC69-4B4B-B880-3E7853EAA6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6C4AF6EE-0568-BF41-BED4-E20244332108}" type="datetimeFigureOut">
              <a:rPr lang="fr-FR" altLang="fr-FR"/>
              <a:pPr/>
              <a:t>03/12/2020</a:t>
            </a:fld>
            <a:endParaRPr lang="fr-FR" alt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4E3A8D5-0971-A44E-BFE9-BCD225F48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FF958B-AFF9-0D43-B3E0-20D2DBC52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CCAD28D2-F0DF-E247-B66A-EB5359B1C12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09314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rectangle 4">
            <a:extLst>
              <a:ext uri="{FF2B5EF4-FFF2-40B4-BE49-F238E27FC236}">
                <a16:creationId xmlns:a16="http://schemas.microsoft.com/office/drawing/2014/main" id="{645C7BD6-3A27-814A-A954-BCCC902A4EC2}"/>
              </a:ext>
            </a:extLst>
          </p:cNvPr>
          <p:cNvSpPr/>
          <p:nvPr userDrawn="1"/>
        </p:nvSpPr>
        <p:spPr>
          <a:xfrm>
            <a:off x="0" y="-7527"/>
            <a:ext cx="2252134" cy="1499446"/>
          </a:xfrm>
          <a:prstGeom prst="rtTriangle">
            <a:avLst/>
          </a:prstGeom>
          <a:solidFill>
            <a:srgbClr val="7F80A1"/>
          </a:solidFill>
          <a:ln>
            <a:noFill/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fr-FR" dirty="0"/>
          </a:p>
        </p:txBody>
      </p:sp>
      <p:pic>
        <p:nvPicPr>
          <p:cNvPr id="6" name="Image 12" descr="BPE-logo-rond.png">
            <a:extLst>
              <a:ext uri="{FF2B5EF4-FFF2-40B4-BE49-F238E27FC236}">
                <a16:creationId xmlns:a16="http://schemas.microsoft.com/office/drawing/2014/main" id="{B2F5787D-69B5-F643-893E-6A3365FB6A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77800"/>
            <a:ext cx="1155700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riangle rectangle 6">
            <a:extLst>
              <a:ext uri="{FF2B5EF4-FFF2-40B4-BE49-F238E27FC236}">
                <a16:creationId xmlns:a16="http://schemas.microsoft.com/office/drawing/2014/main" id="{25BDB670-9EAF-7042-B333-DCCA533281AE}"/>
              </a:ext>
            </a:extLst>
          </p:cNvPr>
          <p:cNvSpPr/>
          <p:nvPr userDrawn="1"/>
        </p:nvSpPr>
        <p:spPr>
          <a:xfrm>
            <a:off x="8351133" y="4493739"/>
            <a:ext cx="794096" cy="654526"/>
          </a:xfrm>
          <a:prstGeom prst="rtTriangle">
            <a:avLst/>
          </a:prstGeom>
          <a:solidFill>
            <a:srgbClr val="6C0101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fr-FR">
              <a:solidFill>
                <a:srgbClr val="443A31"/>
              </a:solidFill>
            </a:endParaRPr>
          </a:p>
        </p:txBody>
      </p:sp>
      <p:pic>
        <p:nvPicPr>
          <p:cNvPr id="8" name="Image 15" descr="logo CHU 2011-ok_time_1321462725.jpeg">
            <a:extLst>
              <a:ext uri="{FF2B5EF4-FFF2-40B4-BE49-F238E27FC236}">
                <a16:creationId xmlns:a16="http://schemas.microsoft.com/office/drawing/2014/main" id="{7C9B0D68-D9E9-A147-8BDE-825F987D16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3613150"/>
            <a:ext cx="854075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6" descr="Universite Bordeaux RVB-09.jpg">
            <a:extLst>
              <a:ext uri="{FF2B5EF4-FFF2-40B4-BE49-F238E27FC236}">
                <a16:creationId xmlns:a16="http://schemas.microsoft.com/office/drawing/2014/main" id="{4BDDFA43-E29D-1240-A8A4-636C182635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" r="8957" b="18410"/>
          <a:stretch>
            <a:fillRect/>
          </a:stretch>
        </p:blipFill>
        <p:spPr bwMode="auto">
          <a:xfrm>
            <a:off x="128588" y="3155950"/>
            <a:ext cx="1112837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17" descr="adera.png">
            <a:extLst>
              <a:ext uri="{FF2B5EF4-FFF2-40B4-BE49-F238E27FC236}">
                <a16:creationId xmlns:a16="http://schemas.microsoft.com/office/drawing/2014/main" id="{4C70F055-B948-4245-A052-86894644951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4376738"/>
            <a:ext cx="83502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9" descr="logo inserm new.png">
            <a:extLst>
              <a:ext uri="{FF2B5EF4-FFF2-40B4-BE49-F238E27FC236}">
                <a16:creationId xmlns:a16="http://schemas.microsoft.com/office/drawing/2014/main" id="{3FBA0260-9E03-C647-A449-7273BD4455A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83"/>
          <a:stretch>
            <a:fillRect/>
          </a:stretch>
        </p:blipFill>
        <p:spPr bwMode="auto">
          <a:xfrm>
            <a:off x="179388" y="4054475"/>
            <a:ext cx="79216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Espace réservé du texte 17"/>
          <p:cNvSpPr>
            <a:spLocks noGrp="1"/>
          </p:cNvSpPr>
          <p:nvPr>
            <p:ph type="body" sz="quarter" idx="10"/>
          </p:nvPr>
        </p:nvSpPr>
        <p:spPr>
          <a:xfrm>
            <a:off x="2139950" y="2581140"/>
            <a:ext cx="4864100" cy="947640"/>
          </a:xfrm>
        </p:spPr>
        <p:txBody>
          <a:bodyPr/>
          <a:lstStyle>
            <a:lvl1pPr marL="0" indent="0" algn="ctr">
              <a:buFontTx/>
              <a:buNone/>
              <a:defRPr b="0" i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1723890"/>
            <a:ext cx="9144000" cy="857250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800000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65259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2D044A7-21A8-7643-A957-14A3063421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9CF7A385-63B4-F649-BED5-8CC850BA9A9D}" type="datetimeFigureOut">
              <a:rPr lang="fr-FR" altLang="fr-FR"/>
              <a:pPr/>
              <a:t>03/12/2020</a:t>
            </a:fld>
            <a:endParaRPr lang="fr-FR" alt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54F4FBC-7983-A748-B5CB-A6C82CE1C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E8FCA03-7CE4-CB4A-A148-4BC65BBDB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982C5C40-5A12-3443-9E9B-CA661F96F3E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096696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F877948-16F2-B240-B654-5AFA4C0753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B3EB4CDC-F096-DB41-AA6F-B2E4722A603A}" type="datetimeFigureOut">
              <a:rPr lang="fr-FR" altLang="fr-FR"/>
              <a:pPr/>
              <a:t>03/12/2020</a:t>
            </a:fld>
            <a:endParaRPr lang="fr-FR" alt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2CFB4ED-4219-4648-87F7-3817F4646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9B180F8-6EAA-A346-A353-44AE32EA9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76116B61-72FD-6641-AF45-43B405B02B2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09099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AE5F92-641C-654D-BE54-4730AECAD0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98F668CD-3430-934A-B8BD-FB7834D45FD1}" type="datetimeFigureOut">
              <a:rPr lang="fr-FR" altLang="fr-FR"/>
              <a:pPr/>
              <a:t>03/12/2020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30E741-9653-A44F-B4A8-99AE16869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9DAD6F-4F77-8640-811A-5A26F464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B1B7BD51-058C-404F-A779-19CC91CB20C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511833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9B43457-1F90-A34E-8AE5-E805CAF39A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75C51539-41D6-BD46-8C2D-B20E795E68C0}" type="datetimeFigureOut">
              <a:rPr lang="fr-FR" altLang="fr-FR"/>
              <a:pPr/>
              <a:t>03/12/2020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853DC1-164C-A34E-8D06-77AC68584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57A362-4FA3-9740-9ACF-C79413D2F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484FAFD5-CCA7-954A-81DA-C5CFD106D91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856857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angle rectangle 2">
            <a:extLst>
              <a:ext uri="{FF2B5EF4-FFF2-40B4-BE49-F238E27FC236}">
                <a16:creationId xmlns:a16="http://schemas.microsoft.com/office/drawing/2014/main" id="{2BD89F0E-6A2F-DE46-AAFD-65E853A2682C}"/>
              </a:ext>
            </a:extLst>
          </p:cNvPr>
          <p:cNvSpPr/>
          <p:nvPr userDrawn="1"/>
        </p:nvSpPr>
        <p:spPr>
          <a:xfrm>
            <a:off x="-1" y="-7527"/>
            <a:ext cx="3056022" cy="1499446"/>
          </a:xfrm>
          <a:prstGeom prst="rtTriangle">
            <a:avLst/>
          </a:prstGeom>
          <a:solidFill>
            <a:srgbClr val="7F80A1"/>
          </a:solidFill>
          <a:ln>
            <a:noFill/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4" name="Image 7" descr="BPE-logo-rond.png">
            <a:extLst>
              <a:ext uri="{FF2B5EF4-FFF2-40B4-BE49-F238E27FC236}">
                <a16:creationId xmlns:a16="http://schemas.microsoft.com/office/drawing/2014/main" id="{CD7F587B-32E4-A248-A103-DCD8DC3102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152400"/>
            <a:ext cx="1550987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numéro de diapositive 6">
            <a:extLst>
              <a:ext uri="{FF2B5EF4-FFF2-40B4-BE49-F238E27FC236}">
                <a16:creationId xmlns:a16="http://schemas.microsoft.com/office/drawing/2014/main" id="{61063D50-4C2C-0649-9C32-3D09C07C1018}"/>
              </a:ext>
            </a:extLst>
          </p:cNvPr>
          <p:cNvSpPr txBox="1">
            <a:spLocks/>
          </p:cNvSpPr>
          <p:nvPr userDrawn="1"/>
        </p:nvSpPr>
        <p:spPr>
          <a:xfrm>
            <a:off x="323850" y="476250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957652E-0E65-0F4E-9CB5-2121F657E093}" type="slidenum">
              <a:rPr lang="fr-FR" altLang="fr-FR" sz="1800">
                <a:cs typeface="Arial" panose="020B0604020202020204" pitchFamily="34" charset="0"/>
              </a:rPr>
              <a:pPr eaLnBrk="1" hangingPunct="1"/>
              <a:t>‹N°›</a:t>
            </a:fld>
            <a:endParaRPr lang="fr-FR" altLang="fr-FR" sz="1800">
              <a:cs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99855" y="205979"/>
            <a:ext cx="6686945" cy="857250"/>
          </a:xfrm>
        </p:spPr>
        <p:txBody>
          <a:bodyPr/>
          <a:lstStyle>
            <a:lvl1pPr>
              <a:defRPr>
                <a:solidFill>
                  <a:srgbClr val="800000"/>
                </a:solidFill>
                <a:latin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462936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angle rectangle 2">
            <a:extLst>
              <a:ext uri="{FF2B5EF4-FFF2-40B4-BE49-F238E27FC236}">
                <a16:creationId xmlns:a16="http://schemas.microsoft.com/office/drawing/2014/main" id="{B59E9DC4-F5F3-C143-8879-E9AEDDE8101D}"/>
              </a:ext>
            </a:extLst>
          </p:cNvPr>
          <p:cNvSpPr/>
          <p:nvPr userDrawn="1"/>
        </p:nvSpPr>
        <p:spPr>
          <a:xfrm>
            <a:off x="8373880" y="4647543"/>
            <a:ext cx="794096" cy="515483"/>
          </a:xfrm>
          <a:prstGeom prst="rtTriangle">
            <a:avLst/>
          </a:prstGeom>
          <a:solidFill>
            <a:srgbClr val="6C0101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443A31"/>
              </a:solidFill>
            </a:endParaRPr>
          </a:p>
        </p:txBody>
      </p:sp>
      <p:pic>
        <p:nvPicPr>
          <p:cNvPr id="4" name="Image 7" descr="BPE-logo-rond.png">
            <a:extLst>
              <a:ext uri="{FF2B5EF4-FFF2-40B4-BE49-F238E27FC236}">
                <a16:creationId xmlns:a16="http://schemas.microsoft.com/office/drawing/2014/main" id="{D39568C9-5474-6142-9960-165290F76F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650" y="4683125"/>
            <a:ext cx="5683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numéro de diapositive 6">
            <a:extLst>
              <a:ext uri="{FF2B5EF4-FFF2-40B4-BE49-F238E27FC236}">
                <a16:creationId xmlns:a16="http://schemas.microsoft.com/office/drawing/2014/main" id="{0AC9159D-0ED5-FE47-8D7B-3F45879D4B90}"/>
              </a:ext>
            </a:extLst>
          </p:cNvPr>
          <p:cNvSpPr txBox="1">
            <a:spLocks/>
          </p:cNvSpPr>
          <p:nvPr userDrawn="1"/>
        </p:nvSpPr>
        <p:spPr>
          <a:xfrm>
            <a:off x="323850" y="476250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590E334-2E60-114C-BF80-FF82BE975399}" type="slidenum">
              <a:rPr lang="fr-FR" altLang="fr-FR" sz="1800">
                <a:cs typeface="Arial" panose="020B0604020202020204" pitchFamily="34" charset="0"/>
              </a:rPr>
              <a:pPr eaLnBrk="1" hangingPunct="1"/>
              <a:t>‹N°›</a:t>
            </a:fld>
            <a:endParaRPr lang="fr-FR" altLang="fr-FR" sz="1800">
              <a:cs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800000"/>
                </a:solidFill>
                <a:latin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32969078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angle rectangle 2">
            <a:extLst>
              <a:ext uri="{FF2B5EF4-FFF2-40B4-BE49-F238E27FC236}">
                <a16:creationId xmlns:a16="http://schemas.microsoft.com/office/drawing/2014/main" id="{D35E7B55-79FC-0F42-BA07-0D21CC684F30}"/>
              </a:ext>
            </a:extLst>
          </p:cNvPr>
          <p:cNvSpPr/>
          <p:nvPr userDrawn="1"/>
        </p:nvSpPr>
        <p:spPr>
          <a:xfrm>
            <a:off x="-1" y="-7527"/>
            <a:ext cx="3056022" cy="1499446"/>
          </a:xfrm>
          <a:prstGeom prst="rtTriangle">
            <a:avLst/>
          </a:prstGeom>
          <a:solidFill>
            <a:srgbClr val="7F80A1"/>
          </a:solidFill>
          <a:ln>
            <a:noFill/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0C45E9B1-86E3-0748-B01D-6AB9038DC4DF}"/>
              </a:ext>
            </a:extLst>
          </p:cNvPr>
          <p:cNvSpPr txBox="1">
            <a:spLocks/>
          </p:cNvSpPr>
          <p:nvPr userDrawn="1"/>
        </p:nvSpPr>
        <p:spPr>
          <a:xfrm>
            <a:off x="323850" y="476250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7432451-C688-4040-BABB-0B5427E48FFF}" type="slidenum">
              <a:rPr lang="fr-FR" altLang="fr-FR" sz="1800">
                <a:cs typeface="Arial" panose="020B0604020202020204" pitchFamily="34" charset="0"/>
              </a:rPr>
              <a:pPr eaLnBrk="1" hangingPunct="1"/>
              <a:t>‹N°›</a:t>
            </a:fld>
            <a:endParaRPr lang="fr-FR" altLang="fr-FR" sz="1800">
              <a:cs typeface="Arial" panose="020B0604020202020204" pitchFamily="34" charset="0"/>
            </a:endParaRPr>
          </a:p>
        </p:txBody>
      </p:sp>
      <p:sp>
        <p:nvSpPr>
          <p:cNvPr id="5" name="Triangle rectangle 4">
            <a:extLst>
              <a:ext uri="{FF2B5EF4-FFF2-40B4-BE49-F238E27FC236}">
                <a16:creationId xmlns:a16="http://schemas.microsoft.com/office/drawing/2014/main" id="{D76C4C1F-A4DD-5842-AA76-51969E97FCB5}"/>
              </a:ext>
            </a:extLst>
          </p:cNvPr>
          <p:cNvSpPr/>
          <p:nvPr userDrawn="1"/>
        </p:nvSpPr>
        <p:spPr>
          <a:xfrm>
            <a:off x="8373880" y="4647543"/>
            <a:ext cx="794096" cy="515483"/>
          </a:xfrm>
          <a:prstGeom prst="rtTriangle">
            <a:avLst/>
          </a:prstGeom>
          <a:solidFill>
            <a:srgbClr val="6C0101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443A31"/>
              </a:solidFill>
            </a:endParaRPr>
          </a:p>
        </p:txBody>
      </p:sp>
      <p:pic>
        <p:nvPicPr>
          <p:cNvPr id="6" name="Image 9" descr="BPE-logo-rond.png">
            <a:extLst>
              <a:ext uri="{FF2B5EF4-FFF2-40B4-BE49-F238E27FC236}">
                <a16:creationId xmlns:a16="http://schemas.microsoft.com/office/drawing/2014/main" id="{652A570A-4E17-9C4F-87E2-E363711546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650" y="4683125"/>
            <a:ext cx="5683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99855" y="205979"/>
            <a:ext cx="6686945" cy="857250"/>
          </a:xfrm>
        </p:spPr>
        <p:txBody>
          <a:bodyPr/>
          <a:lstStyle>
            <a:lvl1pPr>
              <a:defRPr>
                <a:solidFill>
                  <a:srgbClr val="800000"/>
                </a:solidFill>
                <a:latin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5404725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74D88439-B20D-A240-AD6A-C1256BC7CE0D}"/>
              </a:ext>
            </a:extLst>
          </p:cNvPr>
          <p:cNvSpPr txBox="1">
            <a:spLocks/>
          </p:cNvSpPr>
          <p:nvPr userDrawn="1"/>
        </p:nvSpPr>
        <p:spPr>
          <a:xfrm>
            <a:off x="323850" y="476250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56A2555-3A79-D342-9C06-98E17144859B}" type="slidenum">
              <a:rPr lang="fr-FR" altLang="fr-FR" sz="1800">
                <a:cs typeface="Arial" panose="020B0604020202020204" pitchFamily="34" charset="0"/>
              </a:rPr>
              <a:pPr eaLnBrk="1" hangingPunct="1"/>
              <a:t>‹N°›</a:t>
            </a:fld>
            <a:endParaRPr lang="fr-FR" altLang="fr-FR" sz="18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487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rectangle 4">
            <a:extLst>
              <a:ext uri="{FF2B5EF4-FFF2-40B4-BE49-F238E27FC236}">
                <a16:creationId xmlns:a16="http://schemas.microsoft.com/office/drawing/2014/main" id="{B3B34334-F5A2-EC43-B6BC-3EFAEE3A99F1}"/>
              </a:ext>
            </a:extLst>
          </p:cNvPr>
          <p:cNvSpPr/>
          <p:nvPr userDrawn="1"/>
        </p:nvSpPr>
        <p:spPr>
          <a:xfrm>
            <a:off x="0" y="-7527"/>
            <a:ext cx="2252134" cy="1499446"/>
          </a:xfrm>
          <a:prstGeom prst="rtTriangle">
            <a:avLst/>
          </a:prstGeom>
          <a:solidFill>
            <a:srgbClr val="7F80A1"/>
          </a:solidFill>
          <a:ln>
            <a:noFill/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fr-FR" dirty="0"/>
          </a:p>
        </p:txBody>
      </p:sp>
      <p:pic>
        <p:nvPicPr>
          <p:cNvPr id="6" name="Image 11" descr="BPE-logo-rond.png">
            <a:extLst>
              <a:ext uri="{FF2B5EF4-FFF2-40B4-BE49-F238E27FC236}">
                <a16:creationId xmlns:a16="http://schemas.microsoft.com/office/drawing/2014/main" id="{53C7E1CC-F42F-3841-9917-ED77227397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77800"/>
            <a:ext cx="1155700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riangle rectangle 6">
            <a:extLst>
              <a:ext uri="{FF2B5EF4-FFF2-40B4-BE49-F238E27FC236}">
                <a16:creationId xmlns:a16="http://schemas.microsoft.com/office/drawing/2014/main" id="{00CF6490-F14C-8644-A7CE-0E6868AC9D8C}"/>
              </a:ext>
            </a:extLst>
          </p:cNvPr>
          <p:cNvSpPr/>
          <p:nvPr userDrawn="1"/>
        </p:nvSpPr>
        <p:spPr>
          <a:xfrm>
            <a:off x="8351133" y="4493739"/>
            <a:ext cx="794096" cy="654526"/>
          </a:xfrm>
          <a:prstGeom prst="rtTriangle">
            <a:avLst/>
          </a:prstGeom>
          <a:solidFill>
            <a:srgbClr val="6C0101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fr-FR">
              <a:solidFill>
                <a:srgbClr val="443A31"/>
              </a:solidFill>
            </a:endParaRPr>
          </a:p>
        </p:txBody>
      </p:sp>
      <p:pic>
        <p:nvPicPr>
          <p:cNvPr id="8" name="Image 14" descr="logo CHU 2011-ok_time_1321462725.jpeg">
            <a:extLst>
              <a:ext uri="{FF2B5EF4-FFF2-40B4-BE49-F238E27FC236}">
                <a16:creationId xmlns:a16="http://schemas.microsoft.com/office/drawing/2014/main" id="{86EF7FEB-6CDD-2540-9291-401E8D17A3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3676650"/>
            <a:ext cx="854075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5" descr="Universite Bordeaux RVB-09.jpg">
            <a:extLst>
              <a:ext uri="{FF2B5EF4-FFF2-40B4-BE49-F238E27FC236}">
                <a16:creationId xmlns:a16="http://schemas.microsoft.com/office/drawing/2014/main" id="{9D803A6D-58B4-B448-A754-0857B751751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" r="8957" b="18410"/>
          <a:stretch>
            <a:fillRect/>
          </a:stretch>
        </p:blipFill>
        <p:spPr bwMode="auto">
          <a:xfrm>
            <a:off x="128588" y="3219450"/>
            <a:ext cx="1112837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16" descr="adera.png">
            <a:extLst>
              <a:ext uri="{FF2B5EF4-FFF2-40B4-BE49-F238E27FC236}">
                <a16:creationId xmlns:a16="http://schemas.microsoft.com/office/drawing/2014/main" id="{CB98333B-8BAE-6B46-847B-74E9301B0C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4440238"/>
            <a:ext cx="83502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8" descr="logo inserm new.png">
            <a:extLst>
              <a:ext uri="{FF2B5EF4-FFF2-40B4-BE49-F238E27FC236}">
                <a16:creationId xmlns:a16="http://schemas.microsoft.com/office/drawing/2014/main" id="{836CB62A-9242-BC4A-BBC3-B7BE62D13C5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83"/>
          <a:stretch>
            <a:fillRect/>
          </a:stretch>
        </p:blipFill>
        <p:spPr bwMode="auto">
          <a:xfrm>
            <a:off x="179388" y="4117975"/>
            <a:ext cx="79216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Espace réservé du texte 17"/>
          <p:cNvSpPr>
            <a:spLocks noGrp="1"/>
          </p:cNvSpPr>
          <p:nvPr>
            <p:ph type="body" sz="quarter" idx="10"/>
          </p:nvPr>
        </p:nvSpPr>
        <p:spPr>
          <a:xfrm>
            <a:off x="2139950" y="2581140"/>
            <a:ext cx="4864100" cy="947640"/>
          </a:xfrm>
        </p:spPr>
        <p:txBody>
          <a:bodyPr/>
          <a:lstStyle>
            <a:lvl1pPr marL="0" indent="0" algn="ctr">
              <a:buFontTx/>
              <a:buNone/>
              <a:defRPr b="0" i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1723890"/>
            <a:ext cx="9144000" cy="857250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800000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1143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9784CC49-6B10-2D44-AA96-62BD3B6169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9032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ACAEBBC-1672-4D41-8EAB-48252AD208B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rgbClr val="4A7EBB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4" name="Triangle rectangle 11">
            <a:extLst>
              <a:ext uri="{FF2B5EF4-FFF2-40B4-BE49-F238E27FC236}">
                <a16:creationId xmlns:a16="http://schemas.microsoft.com/office/drawing/2014/main" id="{A62143A5-8B68-4C44-B632-95C12F685BC6}"/>
              </a:ext>
            </a:extLst>
          </p:cNvPr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2700"/>
            <a:ext cx="9156700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13" descr="BPE-logo-rond.png">
            <a:extLst>
              <a:ext uri="{FF2B5EF4-FFF2-40B4-BE49-F238E27FC236}">
                <a16:creationId xmlns:a16="http://schemas.microsoft.com/office/drawing/2014/main" id="{0A877720-C909-F746-BEF3-F093894C4F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0" y="1687513"/>
            <a:ext cx="2384425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Espace réservé du texte 14"/>
          <p:cNvSpPr>
            <a:spLocks noGrp="1"/>
          </p:cNvSpPr>
          <p:nvPr>
            <p:ph type="body" sz="quarter" idx="10"/>
          </p:nvPr>
        </p:nvSpPr>
        <p:spPr>
          <a:xfrm>
            <a:off x="527051" y="3901219"/>
            <a:ext cx="5620745" cy="85129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86373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44F7F64-85D0-0242-BE9E-99DFC66D7B1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rgbClr val="4A7EBB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4" name="Triangle rectangle 11">
            <a:extLst>
              <a:ext uri="{FF2B5EF4-FFF2-40B4-BE49-F238E27FC236}">
                <a16:creationId xmlns:a16="http://schemas.microsoft.com/office/drawing/2014/main" id="{FBD53258-775F-B94C-A3C3-AC68AFBFBC60}"/>
              </a:ext>
            </a:extLst>
          </p:cNvPr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2700"/>
            <a:ext cx="9156700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13" descr="BPE-logo-rond.png">
            <a:extLst>
              <a:ext uri="{FF2B5EF4-FFF2-40B4-BE49-F238E27FC236}">
                <a16:creationId xmlns:a16="http://schemas.microsoft.com/office/drawing/2014/main" id="{A3771DEC-FF98-CB46-9120-F45FD8E3B1E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0" y="1687513"/>
            <a:ext cx="2384425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0"/>
          </p:nvPr>
        </p:nvSpPr>
        <p:spPr>
          <a:xfrm>
            <a:off x="353405" y="3911352"/>
            <a:ext cx="6791325" cy="102631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86168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E605874-3988-A34F-ADA1-5B6FFB27FC5A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4" name="Triangle rectangle 11">
            <a:extLst>
              <a:ext uri="{FF2B5EF4-FFF2-40B4-BE49-F238E27FC236}">
                <a16:creationId xmlns:a16="http://schemas.microsoft.com/office/drawing/2014/main" id="{4FE33C16-CD3B-DB40-ADCB-5DD5D25C9C2C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2700"/>
            <a:ext cx="9156700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13" descr="BPE-logo-rond.png">
            <a:extLst>
              <a:ext uri="{FF2B5EF4-FFF2-40B4-BE49-F238E27FC236}">
                <a16:creationId xmlns:a16="http://schemas.microsoft.com/office/drawing/2014/main" id="{3B29C9FB-36A1-634B-AFF1-6526E5E57F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0" y="1687513"/>
            <a:ext cx="2384425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space réservé du contenu 12"/>
          <p:cNvSpPr>
            <a:spLocks noGrp="1"/>
          </p:cNvSpPr>
          <p:nvPr>
            <p:ph sz="quarter" idx="10"/>
          </p:nvPr>
        </p:nvSpPr>
        <p:spPr>
          <a:xfrm>
            <a:off x="378423" y="3870607"/>
            <a:ext cx="5540375" cy="1073528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13112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259FCB-0C1D-F746-844A-CCEB534F2D72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F80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" name="Triangle rectangle 4">
            <a:extLst>
              <a:ext uri="{FF2B5EF4-FFF2-40B4-BE49-F238E27FC236}">
                <a16:creationId xmlns:a16="http://schemas.microsoft.com/office/drawing/2014/main" id="{071381B5-14CD-8042-A0BB-B6EC4F69E0FA}"/>
              </a:ext>
            </a:extLst>
          </p:cNvPr>
          <p:cNvSpPr>
            <a:spLocks noChangeArrowheads="1"/>
          </p:cNvSpPr>
          <p:nvPr userDrawn="1"/>
        </p:nvSpPr>
        <p:spPr bwMode="auto">
          <a:xfrm flipH="1" flipV="1">
            <a:off x="6904038" y="0"/>
            <a:ext cx="2239962" cy="1270000"/>
          </a:xfrm>
          <a:prstGeom prst="rtTriangl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6" name="Image 13" descr="BPE-logo-rond.png">
            <a:extLst>
              <a:ext uri="{FF2B5EF4-FFF2-40B4-BE49-F238E27FC236}">
                <a16:creationId xmlns:a16="http://schemas.microsoft.com/office/drawing/2014/main" id="{05F26DA0-CB0F-5449-8A78-775AB75660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363" y="166688"/>
            <a:ext cx="1333500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29489" y="2190754"/>
            <a:ext cx="5661376" cy="1132700"/>
          </a:xfrm>
        </p:spPr>
        <p:txBody>
          <a:bodyPr/>
          <a:lstStyle>
            <a:lvl1pPr marL="0" indent="0" algn="ctr">
              <a:buFontTx/>
              <a:buNone/>
              <a:defRPr sz="3200" b="1" i="0">
                <a:solidFill>
                  <a:schemeClr val="bg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9609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4ED4667-2FC1-7A4D-A41B-B8943F9C9E8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4" name="Triangle rectangle 3">
            <a:extLst>
              <a:ext uri="{FF2B5EF4-FFF2-40B4-BE49-F238E27FC236}">
                <a16:creationId xmlns:a16="http://schemas.microsoft.com/office/drawing/2014/main" id="{F16B373B-88D3-A04C-BD78-9C2CE4857A95}"/>
              </a:ext>
            </a:extLst>
          </p:cNvPr>
          <p:cNvSpPr/>
          <p:nvPr userDrawn="1"/>
        </p:nvSpPr>
        <p:spPr>
          <a:xfrm flipH="1" flipV="1">
            <a:off x="6477000" y="0"/>
            <a:ext cx="2667000" cy="1506538"/>
          </a:xfrm>
          <a:prstGeom prst="rtTriangle">
            <a:avLst/>
          </a:prstGeom>
          <a:solidFill>
            <a:srgbClr val="7F80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5" name="Image 13" descr="BPE-logo-rond.png">
            <a:extLst>
              <a:ext uri="{FF2B5EF4-FFF2-40B4-BE49-F238E27FC236}">
                <a16:creationId xmlns:a16="http://schemas.microsoft.com/office/drawing/2014/main" id="{7FFB90E9-B256-F043-91EB-BF53F8F344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50" y="146050"/>
            <a:ext cx="1641475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1086075" y="2204602"/>
            <a:ext cx="7020905" cy="2020643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3200" b="1" i="0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 sz="3200" b="1" i="0">
                <a:solidFill>
                  <a:schemeClr val="bg1"/>
                </a:solidFill>
              </a:defRPr>
            </a:lvl2pPr>
            <a:lvl3pPr marL="914400" indent="0" algn="ctr">
              <a:buFontTx/>
              <a:buNone/>
              <a:defRPr sz="3200" b="1" i="0">
                <a:solidFill>
                  <a:schemeClr val="bg1"/>
                </a:solidFill>
              </a:defRPr>
            </a:lvl3pPr>
            <a:lvl4pPr marL="1371600" indent="0" algn="ctr">
              <a:buFontTx/>
              <a:buNone/>
              <a:defRPr sz="3200" b="1" i="0">
                <a:solidFill>
                  <a:schemeClr val="bg1"/>
                </a:solidFill>
              </a:defRPr>
            </a:lvl4pPr>
            <a:lvl5pPr marL="1828800" indent="0" algn="ctr">
              <a:buFontTx/>
              <a:buNone/>
              <a:defRPr sz="32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30534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D6F8E483-9F12-FB49-BC12-C7978403F55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270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1D79D5DC-FEB2-5340-8635-A378CC5FEB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1FB83C3-5810-154C-9230-2849FF229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7A71710E-0D6C-FB42-AC53-F65AF50822E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347663" y="877888"/>
            <a:ext cx="8497887" cy="0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Espace réservé du numéro de diapositive 6">
            <a:extLst>
              <a:ext uri="{FF2B5EF4-FFF2-40B4-BE49-F238E27FC236}">
                <a16:creationId xmlns:a16="http://schemas.microsoft.com/office/drawing/2014/main" id="{67FCE4E5-2B81-C245-AE35-D523233295F1}"/>
              </a:ext>
            </a:extLst>
          </p:cNvPr>
          <p:cNvSpPr txBox="1">
            <a:spLocks/>
          </p:cNvSpPr>
          <p:nvPr/>
        </p:nvSpPr>
        <p:spPr>
          <a:xfrm>
            <a:off x="323850" y="476250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72C0CDD-1C78-2940-8E68-5233315A49F0}" type="slidenum">
              <a:rPr lang="fr-FR" altLang="fr-FR" sz="1000">
                <a:cs typeface="Arial" panose="020B0604020202020204" pitchFamily="34" charset="0"/>
              </a:rPr>
              <a:pPr eaLnBrk="1" hangingPunct="1"/>
              <a:t>‹N°›</a:t>
            </a:fld>
            <a:endParaRPr lang="fr-FR" altLang="fr-FR" sz="1000">
              <a:cs typeface="Arial" panose="020B0604020202020204" pitchFamily="34" charset="0"/>
            </a:endParaRPr>
          </a:p>
        </p:txBody>
      </p:sp>
      <p:sp>
        <p:nvSpPr>
          <p:cNvPr id="11" name="Triangle rectangle 10">
            <a:extLst>
              <a:ext uri="{FF2B5EF4-FFF2-40B4-BE49-F238E27FC236}">
                <a16:creationId xmlns:a16="http://schemas.microsoft.com/office/drawing/2014/main" id="{A691F327-AE8D-CF43-8F3B-70AC1F49F513}"/>
              </a:ext>
            </a:extLst>
          </p:cNvPr>
          <p:cNvSpPr/>
          <p:nvPr userDrawn="1"/>
        </p:nvSpPr>
        <p:spPr>
          <a:xfrm>
            <a:off x="8382347" y="4594623"/>
            <a:ext cx="770120" cy="568403"/>
          </a:xfrm>
          <a:prstGeom prst="rtTriangle">
            <a:avLst/>
          </a:prstGeom>
          <a:solidFill>
            <a:srgbClr val="6C0101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fr-FR">
              <a:solidFill>
                <a:srgbClr val="443A31"/>
              </a:solidFill>
            </a:endParaRPr>
          </a:p>
        </p:txBody>
      </p:sp>
      <p:pic>
        <p:nvPicPr>
          <p:cNvPr id="1032" name="Image 11" descr="BPE-logo-rond.png">
            <a:extLst>
              <a:ext uri="{FF2B5EF4-FFF2-40B4-BE49-F238E27FC236}">
                <a16:creationId xmlns:a16="http://schemas.microsoft.com/office/drawing/2014/main" id="{D1DE85C0-D1FB-744E-8C51-57BDEA9E79E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4572000"/>
            <a:ext cx="5016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42" r:id="rId1"/>
    <p:sldLayoutId id="2147485143" r:id="rId2"/>
    <p:sldLayoutId id="2147485144" r:id="rId3"/>
    <p:sldLayoutId id="2147485141" r:id="rId4"/>
    <p:sldLayoutId id="2147485145" r:id="rId5"/>
    <p:sldLayoutId id="2147485146" r:id="rId6"/>
    <p:sldLayoutId id="2147485147" r:id="rId7"/>
    <p:sldLayoutId id="2147485148" r:id="rId8"/>
    <p:sldLayoutId id="2147485149" r:id="rId9"/>
    <p:sldLayoutId id="2147485150" r:id="rId10"/>
    <p:sldLayoutId id="2147485151" r:id="rId11"/>
    <p:sldLayoutId id="2147485152" r:id="rId1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800000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153" r:id="rId1"/>
    <p:sldLayoutId id="2147485154" r:id="rId2"/>
    <p:sldLayoutId id="2147485155" r:id="rId3"/>
    <p:sldLayoutId id="2147485156" r:id="rId4"/>
    <p:sldLayoutId id="2147485157" r:id="rId5"/>
    <p:sldLayoutId id="2147485158" r:id="rId6"/>
    <p:sldLayoutId id="2147485159" r:id="rId7"/>
    <p:sldLayoutId id="2147485160" r:id="rId8"/>
    <p:sldLayoutId id="2147485161" r:id="rId9"/>
    <p:sldLayoutId id="2147485162" r:id="rId10"/>
    <p:sldLayoutId id="214748516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u titre 1">
            <a:extLst>
              <a:ext uri="{FF2B5EF4-FFF2-40B4-BE49-F238E27FC236}">
                <a16:creationId xmlns:a16="http://schemas.microsoft.com/office/drawing/2014/main" id="{DBB64154-2DA2-F242-A0EB-5BB9945EA9A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26627" name="Espace réservé du texte 2">
            <a:extLst>
              <a:ext uri="{FF2B5EF4-FFF2-40B4-BE49-F238E27FC236}">
                <a16:creationId xmlns:a16="http://schemas.microsoft.com/office/drawing/2014/main" id="{867C0DAD-912F-8447-A1A1-95559D3C0C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B11140-9076-3644-A6D7-E928E34084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DA481A4-BC00-7B4E-8773-FCC7A3C31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652B32-9D21-1B41-931D-65BBCB574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C8B85AD-58C6-CF46-A07C-B3DE322FD980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64" r:id="rId1"/>
    <p:sldLayoutId id="2147485165" r:id="rId2"/>
    <p:sldLayoutId id="2147485166" r:id="rId3"/>
    <p:sldLayoutId id="2147485167" r:id="rId4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re 2">
            <a:extLst>
              <a:ext uri="{FF2B5EF4-FFF2-40B4-BE49-F238E27FC236}">
                <a16:creationId xmlns:a16="http://schemas.microsoft.com/office/drawing/2014/main" id="{0DC88143-1C37-9148-B5F2-A0B7FB0EB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763" y="752475"/>
            <a:ext cx="6661150" cy="1541463"/>
          </a:xfrm>
        </p:spPr>
        <p:txBody>
          <a:bodyPr/>
          <a:lstStyle/>
          <a:p>
            <a:pPr algn="l" eaLnBrk="1" hangingPunct="1"/>
            <a:r>
              <a:rPr lang="fr-FR" altLang="fr-FR" sz="2400">
                <a:ea typeface="ＭＳ Ｐゴシック" panose="020B0600070205080204" pitchFamily="34" charset="-128"/>
                <a:cs typeface="Arial" panose="020B0604020202020204" pitchFamily="34" charset="0"/>
              </a:rPr>
              <a:t>Reconstituted Electronics Health Records (rEHR): a fact-checking method for algorithm validation in the SNDS.</a:t>
            </a:r>
            <a:endParaRPr lang="fr-FR" altLang="fr-FR" sz="1400" baseline="30000">
              <a:solidFill>
                <a:srgbClr val="000000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3794" name="Titre 2">
            <a:extLst>
              <a:ext uri="{FF2B5EF4-FFF2-40B4-BE49-F238E27FC236}">
                <a16:creationId xmlns:a16="http://schemas.microsoft.com/office/drawing/2014/main" id="{B826EAA4-012F-4047-B2D0-758473A8A753}"/>
              </a:ext>
            </a:extLst>
          </p:cNvPr>
          <p:cNvSpPr txBox="1">
            <a:spLocks/>
          </p:cNvSpPr>
          <p:nvPr/>
        </p:nvSpPr>
        <p:spPr bwMode="auto">
          <a:xfrm>
            <a:off x="1655763" y="2824163"/>
            <a:ext cx="5846762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100">
                <a:solidFill>
                  <a:srgbClr val="800000"/>
                </a:solidFill>
                <a:cs typeface="Arial" panose="020B0604020202020204" pitchFamily="34" charset="0"/>
              </a:rPr>
              <a:t>Bordeaux PharmacoEpi, INSERM CIC1401, Université de Bordeaux, Bordeaux, France</a:t>
            </a:r>
          </a:p>
        </p:txBody>
      </p:sp>
      <p:sp>
        <p:nvSpPr>
          <p:cNvPr id="33795" name="ZoneTexte 5">
            <a:extLst>
              <a:ext uri="{FF2B5EF4-FFF2-40B4-BE49-F238E27FC236}">
                <a16:creationId xmlns:a16="http://schemas.microsoft.com/office/drawing/2014/main" id="{67F58DE8-3517-C74F-9ED9-78E225B1B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3150" y="4314825"/>
            <a:ext cx="449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1200" b="1"/>
              <a:t>Meetup SNDS #6</a:t>
            </a:r>
          </a:p>
          <a:p>
            <a:pPr algn="ctr" eaLnBrk="1" hangingPunct="1"/>
            <a:r>
              <a:rPr lang="fr-FR" altLang="fr-FR" sz="1200" b="1"/>
              <a:t>Jeudi 26 novembre 2020</a:t>
            </a:r>
          </a:p>
        </p:txBody>
      </p:sp>
      <p:sp>
        <p:nvSpPr>
          <p:cNvPr id="7" name="Titre 2">
            <a:extLst>
              <a:ext uri="{FF2B5EF4-FFF2-40B4-BE49-F238E27FC236}">
                <a16:creationId xmlns:a16="http://schemas.microsoft.com/office/drawing/2014/main" id="{B3F7EEEB-0DAA-4B47-B3F0-9F06EDE19D42}"/>
              </a:ext>
            </a:extLst>
          </p:cNvPr>
          <p:cNvSpPr txBox="1">
            <a:spLocks/>
          </p:cNvSpPr>
          <p:nvPr/>
        </p:nvSpPr>
        <p:spPr bwMode="auto">
          <a:xfrm>
            <a:off x="1655763" y="2597150"/>
            <a:ext cx="7494587" cy="280988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lnSpcReduction="10000"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fr-FR" altLang="fr-FR" sz="1300" b="1" dirty="0">
                <a:solidFill>
                  <a:srgbClr val="000000"/>
                </a:solidFill>
                <a:cs typeface="Arial" panose="020B0604020202020204" pitchFamily="34" charset="0"/>
              </a:rPr>
              <a:t>Patrick Blin, Pauline Bosco-Levy, Nicolas Thurin</a:t>
            </a:r>
            <a:endParaRPr lang="fr-FR" altLang="fr-FR" sz="1300" b="1" baseline="30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Espace réservé du contenu 1">
            <a:extLst>
              <a:ext uri="{FF2B5EF4-FFF2-40B4-BE49-F238E27FC236}">
                <a16:creationId xmlns:a16="http://schemas.microsoft.com/office/drawing/2014/main" id="{64B9D45D-1E4D-6A40-8917-B79F9FCAD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8788" y="2190750"/>
            <a:ext cx="5662612" cy="1133475"/>
          </a:xfrm>
        </p:spPr>
        <p:txBody>
          <a:bodyPr/>
          <a:lstStyle/>
          <a:p>
            <a:r>
              <a:rPr lang="fr-FR" altLang="fr-FR">
                <a:ea typeface="ＭＳ Ｐゴシック" panose="020B0600070205080204" pitchFamily="34" charset="-128"/>
              </a:rPr>
              <a:t>Exemple 1</a:t>
            </a:r>
          </a:p>
          <a:p>
            <a:r>
              <a:rPr lang="fr-FR" altLang="fr-FR">
                <a:ea typeface="ＭＳ Ｐゴシック" panose="020B0600070205080204" pitchFamily="34" charset="-128"/>
              </a:rPr>
              <a:t>Etude CAMERRA</a:t>
            </a:r>
          </a:p>
        </p:txBody>
      </p:sp>
      <p:sp>
        <p:nvSpPr>
          <p:cNvPr id="49154" name="ZoneTexte 1">
            <a:extLst>
              <a:ext uri="{FF2B5EF4-FFF2-40B4-BE49-F238E27FC236}">
                <a16:creationId xmlns:a16="http://schemas.microsoft.com/office/drawing/2014/main" id="{0CEAC689-244E-BD4B-98BA-347561DBB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75" y="4022725"/>
            <a:ext cx="80454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400">
                <a:solidFill>
                  <a:srgbClr val="FFFFFF"/>
                </a:solidFill>
              </a:rPr>
              <a:t>Thurin N et Al. Epidemiology of metastatic castration-resistant prostate cancer: A first estimate of incidence and prevalence using the French nationwide healthcare database. Cancer Epidemiol. 2020 Oct 14;69:101833. doi: 10.1016/j.canep.2020.101833. Online ahead of print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re 1">
            <a:extLst>
              <a:ext uri="{FF2B5EF4-FFF2-40B4-BE49-F238E27FC236}">
                <a16:creationId xmlns:a16="http://schemas.microsoft.com/office/drawing/2014/main" id="{2A21916C-28C9-1E40-8650-11B5C7CFE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>
                <a:ea typeface="ＭＳ Ｐゴシック" panose="020B0600070205080204" pitchFamily="34" charset="-128"/>
              </a:rPr>
              <a:t>Contexte</a:t>
            </a:r>
            <a:endParaRPr lang="fr-FR" altLang="fr-FR">
              <a:ea typeface="ＭＳ Ｐゴシック" panose="020B0600070205080204" pitchFamily="34" charset="-128"/>
            </a:endParaRPr>
          </a:p>
        </p:txBody>
      </p:sp>
      <p:sp>
        <p:nvSpPr>
          <p:cNvPr id="50178" name="Espace réservé du contenu 2">
            <a:extLst>
              <a:ext uri="{FF2B5EF4-FFF2-40B4-BE49-F238E27FC236}">
                <a16:creationId xmlns:a16="http://schemas.microsoft.com/office/drawing/2014/main" id="{35C14DD6-A957-4D49-86FE-46DC4810E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8" y="1077913"/>
            <a:ext cx="8547100" cy="3700462"/>
          </a:xfrm>
        </p:spPr>
        <p:txBody>
          <a:bodyPr/>
          <a:lstStyle/>
          <a:p>
            <a:pPr eaLnBrk="1" hangingPunct="1">
              <a:spcBef>
                <a:spcPts val="475"/>
              </a:spcBef>
            </a:pPr>
            <a:r>
              <a:rPr lang="fr-FR" altLang="fr-FR" sz="2200" b="1">
                <a:ea typeface="ＭＳ Ｐゴシック" panose="020B0600070205080204" pitchFamily="34" charset="-128"/>
                <a:cs typeface="Arial" panose="020B0604020202020204" pitchFamily="34" charset="0"/>
              </a:rPr>
              <a:t>Objectif</a:t>
            </a:r>
          </a:p>
          <a:p>
            <a:pPr eaLnBrk="1" hangingPunct="1">
              <a:spcBef>
                <a:spcPts val="475"/>
              </a:spcBef>
              <a:buFont typeface="Arial" panose="020B0604020202020204" pitchFamily="34" charset="0"/>
              <a:buNone/>
            </a:pPr>
            <a:r>
              <a:rPr lang="fr-FR" altLang="fr-FR" sz="2200">
                <a:ea typeface="ＭＳ Ｐゴシック" panose="020B0600070205080204" pitchFamily="34" charset="-128"/>
                <a:cs typeface="Arial" panose="020B0604020202020204" pitchFamily="34" charset="0"/>
              </a:rPr>
              <a:t>	Evaluer l’évolution de la prise en charge thérapeutique du 	mCRPC entre 2012 et 2014</a:t>
            </a:r>
            <a:endParaRPr lang="fr-FR" altLang="fr-FR" sz="2200" b="1">
              <a:ea typeface="ＭＳ Ｐゴシック" panose="020B0600070205080204" pitchFamily="34" charset="-128"/>
            </a:endParaRPr>
          </a:p>
          <a:p>
            <a:pPr eaLnBrk="1" hangingPunct="1">
              <a:spcBef>
                <a:spcPts val="2275"/>
              </a:spcBef>
            </a:pPr>
            <a:r>
              <a:rPr lang="fr-FR" altLang="fr-FR" sz="2200" b="1">
                <a:ea typeface="ＭＳ Ｐゴシック" panose="020B0600070205080204" pitchFamily="34" charset="-128"/>
              </a:rPr>
              <a:t>Identification de cas mCRPC </a:t>
            </a:r>
            <a:r>
              <a:rPr lang="fr-FR" altLang="fr-FR" sz="2200">
                <a:ea typeface="ＭＳ Ｐゴシック" panose="020B0600070205080204" pitchFamily="34" charset="-128"/>
              </a:rPr>
              <a:t>à partir des données du SNDS </a:t>
            </a:r>
          </a:p>
          <a:p>
            <a:pPr marL="1417638" lvl="2" indent="-342900" eaLnBrk="1" hangingPunct="1">
              <a:spcBef>
                <a:spcPts val="600"/>
              </a:spcBef>
              <a:buFont typeface="Wingdings" pitchFamily="2" charset="2"/>
              <a:buChar char="Ø"/>
            </a:pPr>
            <a:r>
              <a:rPr lang="fr-FR" altLang="fr-FR" sz="2200">
                <a:ea typeface="ＭＳ Ｐゴシック" panose="020B0600070205080204" pitchFamily="34" charset="-128"/>
              </a:rPr>
              <a:t>Absence de marqueur direct</a:t>
            </a:r>
          </a:p>
          <a:p>
            <a:pPr marL="1417638" lvl="2" indent="-342900" eaLnBrk="1" hangingPunct="1">
              <a:spcBef>
                <a:spcPts val="600"/>
              </a:spcBef>
              <a:buFont typeface="Wingdings" pitchFamily="2" charset="2"/>
              <a:buChar char="Ø"/>
            </a:pPr>
            <a:r>
              <a:rPr lang="fr-FR" altLang="fr-FR" sz="2200">
                <a:ea typeface="ＭＳ Ｐゴシック" panose="020B0600070205080204" pitchFamily="34" charset="-128"/>
              </a:rPr>
              <a:t>Création d’un algorithme d’identification </a:t>
            </a:r>
          </a:p>
          <a:p>
            <a:pPr marL="1417638" lvl="2" indent="-342900" eaLnBrk="1" hangingPunct="1">
              <a:spcBef>
                <a:spcPts val="600"/>
              </a:spcBef>
              <a:buFont typeface="Wingdings" pitchFamily="2" charset="2"/>
              <a:buChar char="Ø"/>
            </a:pPr>
            <a:r>
              <a:rPr lang="fr-FR" altLang="fr-FR" sz="2200">
                <a:ea typeface="ＭＳ Ｐゴシック" panose="020B0600070205080204" pitchFamily="34" charset="-128"/>
              </a:rPr>
              <a:t>Validation de l’algorithme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re 1">
            <a:extLst>
              <a:ext uri="{FF2B5EF4-FFF2-40B4-BE49-F238E27FC236}">
                <a16:creationId xmlns:a16="http://schemas.microsoft.com/office/drawing/2014/main" id="{6E9426F9-7480-8F48-9EE7-027961F12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>
                <a:ea typeface="ＭＳ Ｐゴシック" panose="020B0600070205080204" pitchFamily="34" charset="-128"/>
              </a:rPr>
              <a:t>Algorithme</a:t>
            </a:r>
            <a:endParaRPr lang="fr-FR" altLang="fr-FR">
              <a:ea typeface="ＭＳ Ｐゴシック" panose="020B0600070205080204" pitchFamily="34" charset="-128"/>
            </a:endParaRPr>
          </a:p>
        </p:txBody>
      </p:sp>
      <p:sp>
        <p:nvSpPr>
          <p:cNvPr id="52226" name="Espace réservé du contenu 2">
            <a:extLst>
              <a:ext uri="{FF2B5EF4-FFF2-40B4-BE49-F238E27FC236}">
                <a16:creationId xmlns:a16="http://schemas.microsoft.com/office/drawing/2014/main" id="{A8C60D11-C64B-A745-91DD-94C8CA766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8" y="976313"/>
            <a:ext cx="8577262" cy="4011612"/>
          </a:xfrm>
        </p:spPr>
        <p:txBody>
          <a:bodyPr/>
          <a:lstStyle/>
          <a:p>
            <a:pPr algn="just" eaLnBrk="1" hangingPunct="1">
              <a:spcBef>
                <a:spcPts val="475"/>
              </a:spcBef>
            </a:pPr>
            <a:r>
              <a:rPr lang="fr-FR" altLang="fr-FR" sz="2200" b="1" noProof="1">
                <a:ea typeface="ＭＳ Ｐゴシック" panose="020B0600070205080204" pitchFamily="34" charset="-128"/>
              </a:rPr>
              <a:t>Etapes</a:t>
            </a:r>
          </a:p>
          <a:p>
            <a:pPr lvl="1" eaLnBrk="1" hangingPunct="1">
              <a:spcBef>
                <a:spcPts val="600"/>
              </a:spcBef>
              <a:buFontTx/>
              <a:buAutoNum type="circleNumDbPlain"/>
            </a:pPr>
            <a:r>
              <a:rPr lang="fr-FR" altLang="fr-FR" sz="1800">
                <a:ea typeface="ＭＳ Ｐゴシック" panose="020B0600070205080204" pitchFamily="34" charset="-128"/>
              </a:rPr>
              <a:t>Identification des cancers de la prostate </a:t>
            </a:r>
          </a:p>
          <a:p>
            <a:pPr lvl="1" eaLnBrk="1" hangingPunct="1">
              <a:spcBef>
                <a:spcPts val="600"/>
              </a:spcBef>
              <a:buFontTx/>
              <a:buAutoNum type="circleNumDbPlain"/>
            </a:pPr>
            <a:r>
              <a:rPr lang="fr-FR" altLang="fr-FR" sz="1800" noProof="1">
                <a:ea typeface="ＭＳ Ｐゴシック" panose="020B0600070205080204" pitchFamily="34" charset="-128"/>
              </a:rPr>
              <a:t>Identification de la prise en charge des métastases </a:t>
            </a:r>
          </a:p>
          <a:p>
            <a:pPr lvl="1" eaLnBrk="1" hangingPunct="1">
              <a:spcBef>
                <a:spcPts val="600"/>
              </a:spcBef>
              <a:buFontTx/>
              <a:buAutoNum type="circleNumDbPlain"/>
            </a:pPr>
            <a:r>
              <a:rPr lang="fr-FR" altLang="fr-FR" sz="1800" noProof="1">
                <a:ea typeface="ＭＳ Ｐゴシック" panose="020B0600070205080204" pitchFamily="34" charset="-128"/>
              </a:rPr>
              <a:t>Identification de la résistance à la castration</a:t>
            </a:r>
          </a:p>
          <a:p>
            <a:pPr lvl="1" eaLnBrk="1" hangingPunct="1">
              <a:spcBef>
                <a:spcPts val="600"/>
              </a:spcBef>
              <a:buFontTx/>
              <a:buAutoNum type="circleNumDbPlain"/>
            </a:pPr>
            <a:r>
              <a:rPr lang="fr-FR" altLang="fr-FR" sz="1800" noProof="1">
                <a:ea typeface="ＭＳ Ｐゴシック" panose="020B0600070205080204" pitchFamily="34" charset="-128"/>
              </a:rPr>
              <a:t>Définition du statut mCRPC</a:t>
            </a:r>
            <a:endParaRPr lang="fr-FR" altLang="fr-FR" sz="1600">
              <a:ea typeface="ＭＳ Ｐゴシック" panose="020B0600070205080204" pitchFamily="34" charset="-128"/>
            </a:endParaRPr>
          </a:p>
          <a:p>
            <a:pPr lvl="1" eaLnBrk="1" hangingPunct="1">
              <a:spcBef>
                <a:spcPts val="1200"/>
              </a:spcBef>
              <a:buFont typeface="Lucida Grande" panose="020B0600040502020204" pitchFamily="34" charset="0"/>
              <a:buChar char="-"/>
            </a:pPr>
            <a:endParaRPr lang="fr-FR" altLang="fr-FR" sz="2000">
              <a:ea typeface="ＭＳ Ｐゴシック" panose="020B0600070205080204" pitchFamily="34" charset="-128"/>
            </a:endParaRPr>
          </a:p>
          <a:p>
            <a:pPr lvl="1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endParaRPr lang="fr-FR" altLang="fr-FR" sz="2000" noProof="1">
              <a:ea typeface="ＭＳ Ｐゴシック" panose="020B0600070205080204" pitchFamily="34" charset="-128"/>
            </a:endParaRPr>
          </a:p>
          <a:p>
            <a:pPr lvl="1" algn="just" eaLnBrk="1" hangingPunct="1">
              <a:spcBef>
                <a:spcPts val="300"/>
              </a:spcBef>
              <a:buFont typeface="Arial" panose="020B0604020202020204" pitchFamily="34" charset="0"/>
              <a:buNone/>
            </a:pPr>
            <a:endParaRPr lang="fr-FR" altLang="fr-FR" sz="2000">
              <a:ea typeface="ＭＳ Ｐゴシック" panose="020B0600070205080204" pitchFamily="34" charset="-128"/>
            </a:endParaRPr>
          </a:p>
        </p:txBody>
      </p:sp>
      <p:pic>
        <p:nvPicPr>
          <p:cNvPr id="52227" name="Image 5">
            <a:extLst>
              <a:ext uri="{FF2B5EF4-FFF2-40B4-BE49-F238E27FC236}">
                <a16:creationId xmlns:a16="http://schemas.microsoft.com/office/drawing/2014/main" id="{DB97C2FD-6ADA-E745-8A29-16B33CD9FA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2982913"/>
            <a:ext cx="50673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Image 6">
            <a:extLst>
              <a:ext uri="{FF2B5EF4-FFF2-40B4-BE49-F238E27FC236}">
                <a16:creationId xmlns:a16="http://schemas.microsoft.com/office/drawing/2014/main" id="{5BC564DB-2CA9-CB4E-A742-F897BC878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88" y="3586163"/>
            <a:ext cx="5106987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49" name="Grouper 99">
            <a:extLst>
              <a:ext uri="{FF2B5EF4-FFF2-40B4-BE49-F238E27FC236}">
                <a16:creationId xmlns:a16="http://schemas.microsoft.com/office/drawing/2014/main" id="{E62E768F-6827-904C-82FD-979902A85EEA}"/>
              </a:ext>
            </a:extLst>
          </p:cNvPr>
          <p:cNvGrpSpPr>
            <a:grpSpLocks/>
          </p:cNvGrpSpPr>
          <p:nvPr/>
        </p:nvGrpSpPr>
        <p:grpSpPr bwMode="auto">
          <a:xfrm>
            <a:off x="355600" y="247650"/>
            <a:ext cx="8177213" cy="1204913"/>
            <a:chOff x="371824" y="1044130"/>
            <a:chExt cx="8178973" cy="1205715"/>
          </a:xfrm>
        </p:grpSpPr>
        <p:sp>
          <p:nvSpPr>
            <p:cNvPr id="5" name="Zone de texte 1">
              <a:extLst>
                <a:ext uri="{FF2B5EF4-FFF2-40B4-BE49-F238E27FC236}">
                  <a16:creationId xmlns:a16="http://schemas.microsoft.com/office/drawing/2014/main" id="{AC37D08E-AD8C-7140-9E5B-E966E2A032DC}"/>
                </a:ext>
              </a:extLst>
            </p:cNvPr>
            <p:cNvSpPr txBox="1"/>
            <p:nvPr/>
          </p:nvSpPr>
          <p:spPr>
            <a:xfrm>
              <a:off x="371824" y="1646193"/>
              <a:ext cx="2705682" cy="6036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spcAft>
                  <a:spcPts val="0"/>
                </a:spcAft>
                <a:defRPr/>
              </a:pPr>
              <a:r>
                <a:rPr lang="fr-FR" dirty="0">
                  <a:solidFill>
                    <a:srgbClr val="000000"/>
                  </a:solidFill>
                  <a:latin typeface="Arial"/>
                  <a:ea typeface="ＭＳ 明朝"/>
                  <a:cs typeface="Arial"/>
                </a:rPr>
                <a:t>14 050 </a:t>
              </a:r>
              <a:r>
                <a:rPr lang="fr-FR" dirty="0" err="1">
                  <a:solidFill>
                    <a:srgbClr val="000000"/>
                  </a:solidFill>
                  <a:latin typeface="Arial"/>
                  <a:ea typeface="ＭＳ 明朝"/>
                  <a:cs typeface="Arial"/>
                </a:rPr>
                <a:t>mCRPC</a:t>
              </a:r>
              <a:endParaRPr lang="fr-FR" dirty="0">
                <a:solidFill>
                  <a:srgbClr val="000000"/>
                </a:solidFill>
                <a:latin typeface="Arial"/>
                <a:ea typeface="ＭＳ 明朝"/>
                <a:cs typeface="Arial"/>
              </a:endParaRPr>
            </a:p>
          </p:txBody>
        </p:sp>
        <p:cxnSp>
          <p:nvCxnSpPr>
            <p:cNvPr id="6" name="Connecteur droit avec flèche 5">
              <a:extLst>
                <a:ext uri="{FF2B5EF4-FFF2-40B4-BE49-F238E27FC236}">
                  <a16:creationId xmlns:a16="http://schemas.microsoft.com/office/drawing/2014/main" id="{DDD9CE00-686E-E54F-B9A5-6D80D0CA6C89}"/>
                </a:ext>
              </a:extLst>
            </p:cNvPr>
            <p:cNvCxnSpPr/>
            <p:nvPr/>
          </p:nvCxnSpPr>
          <p:spPr>
            <a:xfrm flipH="1">
              <a:off x="3056865" y="1959139"/>
              <a:ext cx="146875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Zone de texte 1">
              <a:extLst>
                <a:ext uri="{FF2B5EF4-FFF2-40B4-BE49-F238E27FC236}">
                  <a16:creationId xmlns:a16="http://schemas.microsoft.com/office/drawing/2014/main" id="{0639238B-8300-274E-9C75-E1A047D23F1F}"/>
                </a:ext>
              </a:extLst>
            </p:cNvPr>
            <p:cNvSpPr txBox="1"/>
            <p:nvPr/>
          </p:nvSpPr>
          <p:spPr>
            <a:xfrm>
              <a:off x="6043594" y="1647782"/>
              <a:ext cx="2507203" cy="60206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spcAft>
                  <a:spcPts val="0"/>
                </a:spcAft>
                <a:defRPr/>
              </a:pPr>
              <a:r>
                <a:rPr lang="fr-FR" dirty="0">
                  <a:solidFill>
                    <a:srgbClr val="000000"/>
                  </a:solidFill>
                  <a:latin typeface="Arial"/>
                  <a:ea typeface="ＭＳ 明朝"/>
                  <a:cs typeface="Arial"/>
                </a:rPr>
                <a:t>372 273 non-mCRPC </a:t>
              </a:r>
            </a:p>
          </p:txBody>
        </p:sp>
        <p:cxnSp>
          <p:nvCxnSpPr>
            <p:cNvPr id="8" name="Connecteur droit avec flèche 7">
              <a:extLst>
                <a:ext uri="{FF2B5EF4-FFF2-40B4-BE49-F238E27FC236}">
                  <a16:creationId xmlns:a16="http://schemas.microsoft.com/office/drawing/2014/main" id="{FA9D635E-4D74-E745-BA97-C09E141138E7}"/>
                </a:ext>
              </a:extLst>
            </p:cNvPr>
            <p:cNvCxnSpPr/>
            <p:nvPr/>
          </p:nvCxnSpPr>
          <p:spPr>
            <a:xfrm>
              <a:off x="4641531" y="1959139"/>
              <a:ext cx="146875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Zone de texte 1">
              <a:extLst>
                <a:ext uri="{FF2B5EF4-FFF2-40B4-BE49-F238E27FC236}">
                  <a16:creationId xmlns:a16="http://schemas.microsoft.com/office/drawing/2014/main" id="{069ABC3A-66EA-4749-B099-4AFC2AE3B5AB}"/>
                </a:ext>
              </a:extLst>
            </p:cNvPr>
            <p:cNvSpPr txBox="1"/>
            <p:nvPr/>
          </p:nvSpPr>
          <p:spPr>
            <a:xfrm>
              <a:off x="1902503" y="1044130"/>
              <a:ext cx="5365318" cy="44161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72000" tIns="36000" rIns="72000" bIns="36000" anchor="ctr"/>
            <a:lstStyle/>
            <a:p>
              <a:pPr marL="0" lvl="1" algn="ctr" eaLnBrk="1" hangingPunct="1">
                <a:spcBef>
                  <a:spcPts val="0"/>
                </a:spcBef>
                <a:buClr>
                  <a:srgbClr val="800000"/>
                </a:buClr>
                <a:defRPr/>
              </a:pPr>
              <a:r>
                <a:rPr lang="fr-FR" dirty="0">
                  <a:solidFill>
                    <a:schemeClr val="tx1"/>
                  </a:solidFill>
                  <a:latin typeface="Arial"/>
                  <a:cs typeface="Arial"/>
                </a:rPr>
                <a:t>Patients avec cancer prostate</a:t>
              </a:r>
            </a:p>
            <a:p>
              <a:pPr marL="0" lvl="1" algn="ctr" eaLnBrk="1" hangingPunct="1">
                <a:spcBef>
                  <a:spcPts val="0"/>
                </a:spcBef>
                <a:buClr>
                  <a:srgbClr val="800000"/>
                </a:buClr>
                <a:defRPr/>
              </a:pPr>
              <a:r>
                <a:rPr lang="fr-FR" dirty="0">
                  <a:solidFill>
                    <a:schemeClr val="tx1"/>
                  </a:solidFill>
                  <a:latin typeface="Arial"/>
                  <a:cs typeface="Arial"/>
                </a:rPr>
                <a:t>386 323 </a:t>
              </a:r>
            </a:p>
          </p:txBody>
        </p:sp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id="{A704C06F-4C02-994D-8E34-52AB38B8CD01}"/>
                </a:ext>
              </a:extLst>
            </p:cNvPr>
            <p:cNvCxnSpPr/>
            <p:nvPr/>
          </p:nvCxnSpPr>
          <p:spPr>
            <a:xfrm>
              <a:off x="4587544" y="1533405"/>
              <a:ext cx="1587" cy="38602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Zone de texte 1">
              <a:extLst>
                <a:ext uri="{FF2B5EF4-FFF2-40B4-BE49-F238E27FC236}">
                  <a16:creationId xmlns:a16="http://schemas.microsoft.com/office/drawing/2014/main" id="{DCE39D97-FA80-344B-83A6-F6F90F875049}"/>
                </a:ext>
              </a:extLst>
            </p:cNvPr>
            <p:cNvSpPr txBox="1"/>
            <p:nvPr/>
          </p:nvSpPr>
          <p:spPr>
            <a:xfrm>
              <a:off x="3487169" y="1763747"/>
              <a:ext cx="2203924" cy="3764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spcAft>
                  <a:spcPts val="0"/>
                </a:spcAft>
                <a:defRPr/>
              </a:pPr>
              <a:r>
                <a:rPr lang="fr-FR" sz="2000" b="1" dirty="0">
                  <a:solidFill>
                    <a:schemeClr val="tx1"/>
                  </a:solidFill>
                  <a:latin typeface="Arial"/>
                  <a:ea typeface="ＭＳ 明朝"/>
                  <a:cs typeface="Times New Roman"/>
                </a:rPr>
                <a:t>Algorithme</a:t>
              </a:r>
              <a:r>
                <a:rPr lang="fr-FR" b="1" dirty="0">
                  <a:solidFill>
                    <a:schemeClr val="tx1"/>
                  </a:solidFill>
                  <a:latin typeface="Arial"/>
                  <a:ea typeface="ＭＳ 明朝"/>
                  <a:cs typeface="Times New Roman"/>
                </a:rPr>
                <a:t> </a:t>
              </a:r>
            </a:p>
          </p:txBody>
        </p:sp>
      </p:grpSp>
      <p:sp>
        <p:nvSpPr>
          <p:cNvPr id="14" name="Ellipse 13">
            <a:extLst>
              <a:ext uri="{FF2B5EF4-FFF2-40B4-BE49-F238E27FC236}">
                <a16:creationId xmlns:a16="http://schemas.microsoft.com/office/drawing/2014/main" id="{BD399DD6-AE25-C340-B48C-FAC8B29F4CF8}"/>
              </a:ext>
            </a:extLst>
          </p:cNvPr>
          <p:cNvSpPr/>
          <p:nvPr/>
        </p:nvSpPr>
        <p:spPr>
          <a:xfrm>
            <a:off x="2281238" y="2774950"/>
            <a:ext cx="2160587" cy="53975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fr-FR" sz="1400" dirty="0">
                <a:solidFill>
                  <a:schemeClr val="tx1"/>
                </a:solidFill>
                <a:latin typeface="Arial"/>
                <a:ea typeface="ＭＳ 明朝"/>
                <a:cs typeface="Arial"/>
              </a:rPr>
              <a:t>Oncologue a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fr-FR" sz="1400" dirty="0">
                <a:solidFill>
                  <a:schemeClr val="tx1"/>
                </a:solidFill>
                <a:latin typeface="Arial"/>
                <a:ea typeface="ＭＳ 明朝"/>
                <a:cs typeface="Arial"/>
              </a:rPr>
              <a:t>Urologue a</a:t>
            </a:r>
            <a:endParaRPr lang="fr-FR" sz="1000" dirty="0">
              <a:solidFill>
                <a:schemeClr val="tx1"/>
              </a:solidFill>
              <a:latin typeface="Arial"/>
              <a:ea typeface="ＭＳ 明朝"/>
              <a:cs typeface="Arial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DFB500FB-63AE-3B43-8F76-FA2A9154D967}"/>
              </a:ext>
            </a:extLst>
          </p:cNvPr>
          <p:cNvSpPr/>
          <p:nvPr/>
        </p:nvSpPr>
        <p:spPr>
          <a:xfrm>
            <a:off x="4702175" y="2774950"/>
            <a:ext cx="2159000" cy="53975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fr-FR" sz="1400" dirty="0">
                <a:solidFill>
                  <a:schemeClr val="tx1"/>
                </a:solidFill>
                <a:latin typeface="Arial"/>
                <a:ea typeface="ＭＳ 明朝"/>
                <a:cs typeface="Arial"/>
              </a:rPr>
              <a:t>Oncologue b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fr-FR" sz="1400" dirty="0">
                <a:solidFill>
                  <a:schemeClr val="tx1"/>
                </a:solidFill>
                <a:latin typeface="Arial"/>
                <a:ea typeface="ＭＳ 明朝"/>
                <a:cs typeface="Arial"/>
              </a:rPr>
              <a:t>Urologue b</a:t>
            </a:r>
            <a:endParaRPr lang="fr-FR" sz="1000" dirty="0">
              <a:solidFill>
                <a:schemeClr val="tx1"/>
              </a:solidFill>
              <a:latin typeface="Arial"/>
              <a:ea typeface="ＭＳ 明朝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7834924E-F07A-D946-8E47-FEDA4EC7B5EE}"/>
              </a:ext>
            </a:extLst>
          </p:cNvPr>
          <p:cNvCxnSpPr/>
          <p:nvPr/>
        </p:nvCxnSpPr>
        <p:spPr bwMode="auto">
          <a:xfrm>
            <a:off x="1874838" y="1377950"/>
            <a:ext cx="0" cy="4540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5298" name="Grouper 99">
            <a:extLst>
              <a:ext uri="{FF2B5EF4-FFF2-40B4-BE49-F238E27FC236}">
                <a16:creationId xmlns:a16="http://schemas.microsoft.com/office/drawing/2014/main" id="{C6EEB0EC-AEC1-D446-9180-E2355FDE8D73}"/>
              </a:ext>
            </a:extLst>
          </p:cNvPr>
          <p:cNvGrpSpPr>
            <a:grpSpLocks/>
          </p:cNvGrpSpPr>
          <p:nvPr/>
        </p:nvGrpSpPr>
        <p:grpSpPr bwMode="auto">
          <a:xfrm>
            <a:off x="355600" y="247650"/>
            <a:ext cx="8343900" cy="1847850"/>
            <a:chOff x="371824" y="1044130"/>
            <a:chExt cx="8345696" cy="1849113"/>
          </a:xfrm>
        </p:grpSpPr>
        <p:sp>
          <p:nvSpPr>
            <p:cNvPr id="5" name="Zone de texte 1">
              <a:extLst>
                <a:ext uri="{FF2B5EF4-FFF2-40B4-BE49-F238E27FC236}">
                  <a16:creationId xmlns:a16="http://schemas.microsoft.com/office/drawing/2014/main" id="{77EB5F94-1230-6E45-AADC-6F6C1B8056E8}"/>
                </a:ext>
              </a:extLst>
            </p:cNvPr>
            <p:cNvSpPr txBox="1"/>
            <p:nvPr/>
          </p:nvSpPr>
          <p:spPr>
            <a:xfrm>
              <a:off x="371824" y="1646204"/>
              <a:ext cx="2705682" cy="60366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spcAft>
                  <a:spcPts val="0"/>
                </a:spcAft>
                <a:defRPr/>
              </a:pPr>
              <a:r>
                <a:rPr lang="fr-FR" dirty="0">
                  <a:solidFill>
                    <a:srgbClr val="000000"/>
                  </a:solidFill>
                  <a:latin typeface="Arial"/>
                  <a:ea typeface="ＭＳ 明朝"/>
                  <a:cs typeface="Arial"/>
                </a:rPr>
                <a:t>14 050 </a:t>
              </a:r>
              <a:r>
                <a:rPr lang="fr-FR" dirty="0" err="1">
                  <a:solidFill>
                    <a:srgbClr val="000000"/>
                  </a:solidFill>
                  <a:latin typeface="Arial"/>
                  <a:ea typeface="ＭＳ 明朝"/>
                  <a:cs typeface="Arial"/>
                </a:rPr>
                <a:t>mCRPC</a:t>
              </a:r>
              <a:endParaRPr lang="fr-FR" dirty="0">
                <a:solidFill>
                  <a:srgbClr val="000000"/>
                </a:solidFill>
                <a:latin typeface="Arial"/>
                <a:ea typeface="ＭＳ 明朝"/>
                <a:cs typeface="Arial"/>
              </a:endParaRPr>
            </a:p>
          </p:txBody>
        </p:sp>
        <p:cxnSp>
          <p:nvCxnSpPr>
            <p:cNvPr id="6" name="Connecteur droit avec flèche 5">
              <a:extLst>
                <a:ext uri="{FF2B5EF4-FFF2-40B4-BE49-F238E27FC236}">
                  <a16:creationId xmlns:a16="http://schemas.microsoft.com/office/drawing/2014/main" id="{55CE967C-1297-3049-BA2D-57925FAE1F98}"/>
                </a:ext>
              </a:extLst>
            </p:cNvPr>
            <p:cNvCxnSpPr/>
            <p:nvPr/>
          </p:nvCxnSpPr>
          <p:spPr>
            <a:xfrm flipH="1">
              <a:off x="3056865" y="1959155"/>
              <a:ext cx="146875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Zone de texte 1">
              <a:extLst>
                <a:ext uri="{FF2B5EF4-FFF2-40B4-BE49-F238E27FC236}">
                  <a16:creationId xmlns:a16="http://schemas.microsoft.com/office/drawing/2014/main" id="{DA2E8906-F9B1-3945-8B00-34ED68475E3A}"/>
                </a:ext>
              </a:extLst>
            </p:cNvPr>
            <p:cNvSpPr txBox="1"/>
            <p:nvPr/>
          </p:nvSpPr>
          <p:spPr>
            <a:xfrm>
              <a:off x="6043595" y="1647792"/>
              <a:ext cx="2507203" cy="60207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spcAft>
                  <a:spcPts val="0"/>
                </a:spcAft>
                <a:defRPr/>
              </a:pPr>
              <a:r>
                <a:rPr lang="fr-FR" dirty="0">
                  <a:solidFill>
                    <a:srgbClr val="000000"/>
                  </a:solidFill>
                  <a:latin typeface="Arial"/>
                  <a:ea typeface="ＭＳ 明朝"/>
                  <a:cs typeface="Arial"/>
                </a:rPr>
                <a:t>372 273 non-mCRPC </a:t>
              </a:r>
            </a:p>
          </p:txBody>
        </p:sp>
        <p:cxnSp>
          <p:nvCxnSpPr>
            <p:cNvPr id="8" name="Connecteur droit avec flèche 7">
              <a:extLst>
                <a:ext uri="{FF2B5EF4-FFF2-40B4-BE49-F238E27FC236}">
                  <a16:creationId xmlns:a16="http://schemas.microsoft.com/office/drawing/2014/main" id="{033B6C20-903C-324E-868D-4CC83D64A080}"/>
                </a:ext>
              </a:extLst>
            </p:cNvPr>
            <p:cNvCxnSpPr/>
            <p:nvPr/>
          </p:nvCxnSpPr>
          <p:spPr>
            <a:xfrm>
              <a:off x="4641531" y="1959155"/>
              <a:ext cx="146875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one de texte 1">
              <a:extLst>
                <a:ext uri="{FF2B5EF4-FFF2-40B4-BE49-F238E27FC236}">
                  <a16:creationId xmlns:a16="http://schemas.microsoft.com/office/drawing/2014/main" id="{E3A83EF4-BFF9-6344-9CD1-F7FAC0FEF545}"/>
                </a:ext>
              </a:extLst>
            </p:cNvPr>
            <p:cNvSpPr txBox="1"/>
            <p:nvPr/>
          </p:nvSpPr>
          <p:spPr>
            <a:xfrm>
              <a:off x="481386" y="2629538"/>
              <a:ext cx="2820007" cy="26370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spcAft>
                  <a:spcPts val="0"/>
                </a:spcAft>
                <a:defRPr/>
              </a:pPr>
              <a:r>
                <a:rPr lang="fr-FR" b="1" dirty="0">
                  <a:solidFill>
                    <a:srgbClr val="800000"/>
                  </a:solidFill>
                  <a:latin typeface="Arial"/>
                  <a:ea typeface="ＭＳ 明朝"/>
                  <a:cs typeface="Times New Roman"/>
                </a:rPr>
                <a:t>100 </a:t>
              </a:r>
              <a:r>
                <a:rPr lang="fr-FR" b="1" dirty="0" err="1">
                  <a:solidFill>
                    <a:srgbClr val="800000"/>
                  </a:solidFill>
                  <a:latin typeface="Arial"/>
                  <a:ea typeface="ＭＳ 明朝"/>
                  <a:cs typeface="Times New Roman"/>
                </a:rPr>
                <a:t>mCRPC</a:t>
              </a:r>
              <a:endParaRPr lang="fr-FR" sz="1100" baseline="30000" dirty="0">
                <a:solidFill>
                  <a:srgbClr val="800000"/>
                </a:solidFill>
                <a:ea typeface="ＭＳ 明朝"/>
                <a:cs typeface="Times New Roman"/>
              </a:endParaRPr>
            </a:p>
          </p:txBody>
        </p:sp>
        <p:sp>
          <p:nvSpPr>
            <p:cNvPr id="10" name="Zone de texte 1">
              <a:extLst>
                <a:ext uri="{FF2B5EF4-FFF2-40B4-BE49-F238E27FC236}">
                  <a16:creationId xmlns:a16="http://schemas.microsoft.com/office/drawing/2014/main" id="{AC174172-D460-E74C-8BFC-EC9397D1477E}"/>
                </a:ext>
              </a:extLst>
            </p:cNvPr>
            <p:cNvSpPr txBox="1"/>
            <p:nvPr/>
          </p:nvSpPr>
          <p:spPr>
            <a:xfrm>
              <a:off x="5876872" y="2629538"/>
              <a:ext cx="2840648" cy="26370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spcAft>
                  <a:spcPts val="0"/>
                </a:spcAft>
                <a:defRPr/>
              </a:pPr>
              <a:r>
                <a:rPr lang="fr-FR" b="1" dirty="0">
                  <a:solidFill>
                    <a:schemeClr val="accent6">
                      <a:lumMod val="75000"/>
                    </a:schemeClr>
                  </a:solidFill>
                  <a:latin typeface="Arial"/>
                  <a:ea typeface="ＭＳ 明朝"/>
                  <a:cs typeface="Times New Roman"/>
                </a:rPr>
                <a:t>100 non-</a:t>
              </a:r>
              <a:r>
                <a:rPr lang="fr-FR" b="1" dirty="0" err="1">
                  <a:solidFill>
                    <a:schemeClr val="accent6">
                      <a:lumMod val="75000"/>
                    </a:schemeClr>
                  </a:solidFill>
                  <a:latin typeface="Arial"/>
                  <a:ea typeface="ＭＳ 明朝"/>
                  <a:cs typeface="Times New Roman"/>
                </a:rPr>
                <a:t>mCRPC</a:t>
              </a:r>
              <a:r>
                <a:rPr lang="fr-FR" b="1" dirty="0">
                  <a:solidFill>
                    <a:schemeClr val="accent6">
                      <a:lumMod val="75000"/>
                    </a:schemeClr>
                  </a:solidFill>
                  <a:latin typeface="Arial"/>
                  <a:ea typeface="ＭＳ 明朝"/>
                  <a:cs typeface="Times New Roman"/>
                </a:rPr>
                <a:t> </a:t>
              </a:r>
            </a:p>
          </p:txBody>
        </p:sp>
        <p:sp>
          <p:nvSpPr>
            <p:cNvPr id="11" name="Zone de texte 1">
              <a:extLst>
                <a:ext uri="{FF2B5EF4-FFF2-40B4-BE49-F238E27FC236}">
                  <a16:creationId xmlns:a16="http://schemas.microsoft.com/office/drawing/2014/main" id="{A446AE7B-9EA4-E448-8D33-22922F0706AB}"/>
                </a:ext>
              </a:extLst>
            </p:cNvPr>
            <p:cNvSpPr txBox="1"/>
            <p:nvPr/>
          </p:nvSpPr>
          <p:spPr>
            <a:xfrm>
              <a:off x="1902503" y="1044130"/>
              <a:ext cx="5365318" cy="44162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72000" tIns="36000" rIns="72000" bIns="36000" anchor="ctr"/>
            <a:lstStyle/>
            <a:p>
              <a:pPr marL="0" lvl="1" algn="ctr" eaLnBrk="1" hangingPunct="1">
                <a:spcBef>
                  <a:spcPts val="0"/>
                </a:spcBef>
                <a:buClr>
                  <a:srgbClr val="800000"/>
                </a:buClr>
                <a:defRPr/>
              </a:pPr>
              <a:r>
                <a:rPr lang="fr-FR" dirty="0">
                  <a:solidFill>
                    <a:schemeClr val="tx1"/>
                  </a:solidFill>
                  <a:latin typeface="Arial"/>
                  <a:cs typeface="Arial"/>
                </a:rPr>
                <a:t>Patients avec cancer prostate</a:t>
              </a:r>
            </a:p>
            <a:p>
              <a:pPr marL="0" lvl="1" algn="ctr" eaLnBrk="1" hangingPunct="1">
                <a:spcBef>
                  <a:spcPts val="0"/>
                </a:spcBef>
                <a:buClr>
                  <a:srgbClr val="800000"/>
                </a:buClr>
                <a:defRPr/>
              </a:pPr>
              <a:r>
                <a:rPr lang="fr-FR" dirty="0">
                  <a:solidFill>
                    <a:schemeClr val="tx1"/>
                  </a:solidFill>
                  <a:latin typeface="Arial"/>
                  <a:cs typeface="Arial"/>
                </a:rPr>
                <a:t>386 323 </a:t>
              </a:r>
            </a:p>
          </p:txBody>
        </p:sp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id="{B40D5ADC-57D1-3944-B7E8-CAA4A855E6AE}"/>
                </a:ext>
              </a:extLst>
            </p:cNvPr>
            <p:cNvCxnSpPr/>
            <p:nvPr/>
          </p:nvCxnSpPr>
          <p:spPr>
            <a:xfrm>
              <a:off x="4587544" y="1533414"/>
              <a:ext cx="1587" cy="38602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Zone de texte 1">
              <a:extLst>
                <a:ext uri="{FF2B5EF4-FFF2-40B4-BE49-F238E27FC236}">
                  <a16:creationId xmlns:a16="http://schemas.microsoft.com/office/drawing/2014/main" id="{840ADFC4-7396-684A-9DE6-902281056509}"/>
                </a:ext>
              </a:extLst>
            </p:cNvPr>
            <p:cNvSpPr txBox="1"/>
            <p:nvPr/>
          </p:nvSpPr>
          <p:spPr>
            <a:xfrm>
              <a:off x="3487169" y="1763760"/>
              <a:ext cx="2203924" cy="3764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spcAft>
                  <a:spcPts val="0"/>
                </a:spcAft>
                <a:defRPr/>
              </a:pPr>
              <a:r>
                <a:rPr lang="fr-FR" sz="2000" b="1" dirty="0">
                  <a:solidFill>
                    <a:schemeClr val="tx1"/>
                  </a:solidFill>
                  <a:latin typeface="Arial"/>
                  <a:ea typeface="ＭＳ 明朝"/>
                  <a:cs typeface="Times New Roman"/>
                </a:rPr>
                <a:t>Algorithme</a:t>
              </a:r>
              <a:r>
                <a:rPr lang="fr-FR" b="1" dirty="0">
                  <a:solidFill>
                    <a:schemeClr val="tx1"/>
                  </a:solidFill>
                  <a:latin typeface="Arial"/>
                  <a:ea typeface="ＭＳ 明朝"/>
                  <a:cs typeface="Times New Roman"/>
                </a:rPr>
                <a:t> </a:t>
              </a:r>
            </a:p>
          </p:txBody>
        </p:sp>
        <p:sp>
          <p:nvSpPr>
            <p:cNvPr id="14" name="Zone de texte 1">
              <a:extLst>
                <a:ext uri="{FF2B5EF4-FFF2-40B4-BE49-F238E27FC236}">
                  <a16:creationId xmlns:a16="http://schemas.microsoft.com/office/drawing/2014/main" id="{B6AA8052-93A7-E94A-930A-F43B8062DB52}"/>
                </a:ext>
              </a:extLst>
            </p:cNvPr>
            <p:cNvSpPr txBox="1"/>
            <p:nvPr/>
          </p:nvSpPr>
          <p:spPr>
            <a:xfrm>
              <a:off x="1180036" y="2249867"/>
              <a:ext cx="1424294" cy="2239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pPr algn="ctr" eaLnBrk="1" hangingPunct="1">
                <a:spcAft>
                  <a:spcPts val="0"/>
                </a:spcAft>
                <a:defRPr/>
              </a:pPr>
              <a:r>
                <a:rPr lang="fr-FR" sz="1400" i="1" dirty="0">
                  <a:solidFill>
                    <a:srgbClr val="000000"/>
                  </a:solidFill>
                  <a:latin typeface="Arial"/>
                  <a:ea typeface="ＭＳ 明朝"/>
                  <a:cs typeface="Times New Roman"/>
                </a:rPr>
                <a:t>Tirage au sort</a:t>
              </a:r>
              <a:endParaRPr lang="fr-FR" sz="1400" i="1" dirty="0">
                <a:solidFill>
                  <a:srgbClr val="000000"/>
                </a:solidFill>
                <a:ea typeface="ＭＳ 明朝"/>
                <a:cs typeface="Times New Roman"/>
              </a:endParaRPr>
            </a:p>
          </p:txBody>
        </p:sp>
      </p:grpSp>
      <p:sp>
        <p:nvSpPr>
          <p:cNvPr id="55299" name="Rectangle 24613">
            <a:extLst>
              <a:ext uri="{FF2B5EF4-FFF2-40B4-BE49-F238E27FC236}">
                <a16:creationId xmlns:a16="http://schemas.microsoft.com/office/drawing/2014/main" id="{6B4987D1-C99B-E64E-BBE1-B7665CB7D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3313" y="2165350"/>
            <a:ext cx="115887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8000" bIns="180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100">
                <a:solidFill>
                  <a:srgbClr val="DA560D"/>
                </a:solidFill>
              </a:rPr>
              <a:t>34 R </a:t>
            </a:r>
            <a:r>
              <a:rPr lang="fr-FR" altLang="fr-FR" sz="1100" baseline="30000">
                <a:solidFill>
                  <a:srgbClr val="DA560D"/>
                </a:solidFill>
              </a:rPr>
              <a:t>-  </a:t>
            </a:r>
            <a:r>
              <a:rPr lang="fr-FR" altLang="fr-FR" sz="1100">
                <a:solidFill>
                  <a:srgbClr val="DA560D"/>
                </a:solidFill>
              </a:rPr>
              <a:t>M </a:t>
            </a:r>
            <a:r>
              <a:rPr lang="fr-FR" altLang="fr-FR" sz="1100" baseline="30000">
                <a:solidFill>
                  <a:srgbClr val="DA560D"/>
                </a:solidFill>
              </a:rPr>
              <a:t>-</a:t>
            </a:r>
          </a:p>
          <a:p>
            <a:pPr eaLnBrk="1" hangingPunct="1"/>
            <a:r>
              <a:rPr lang="fr-FR" altLang="fr-FR" sz="1100">
                <a:solidFill>
                  <a:srgbClr val="DA560D"/>
                </a:solidFill>
              </a:rPr>
              <a:t>33 R </a:t>
            </a:r>
            <a:r>
              <a:rPr lang="fr-FR" altLang="fr-FR" sz="1100" baseline="30000">
                <a:solidFill>
                  <a:srgbClr val="DA560D"/>
                </a:solidFill>
              </a:rPr>
              <a:t>+  </a:t>
            </a:r>
            <a:r>
              <a:rPr lang="fr-FR" altLang="fr-FR" sz="1100">
                <a:solidFill>
                  <a:srgbClr val="DA560D"/>
                </a:solidFill>
              </a:rPr>
              <a:t>M </a:t>
            </a:r>
            <a:r>
              <a:rPr lang="fr-FR" altLang="fr-FR" sz="1100" baseline="30000">
                <a:solidFill>
                  <a:srgbClr val="DA560D"/>
                </a:solidFill>
              </a:rPr>
              <a:t>-</a:t>
            </a:r>
          </a:p>
          <a:p>
            <a:pPr eaLnBrk="1" hangingPunct="1"/>
            <a:r>
              <a:rPr lang="fr-FR" altLang="fr-FR" sz="1100">
                <a:solidFill>
                  <a:srgbClr val="DA560D"/>
                </a:solidFill>
              </a:rPr>
              <a:t>33 R </a:t>
            </a:r>
            <a:r>
              <a:rPr lang="fr-FR" altLang="fr-FR" sz="1100" baseline="30000">
                <a:solidFill>
                  <a:srgbClr val="DA560D"/>
                </a:solidFill>
              </a:rPr>
              <a:t>-  </a:t>
            </a:r>
            <a:r>
              <a:rPr lang="fr-FR" altLang="fr-FR" sz="1100">
                <a:solidFill>
                  <a:srgbClr val="DA560D"/>
                </a:solidFill>
              </a:rPr>
              <a:t>M </a:t>
            </a:r>
            <a:r>
              <a:rPr lang="fr-FR" altLang="fr-FR" sz="1100" baseline="30000">
                <a:solidFill>
                  <a:srgbClr val="DA560D"/>
                </a:solidFill>
              </a:rPr>
              <a:t>+</a:t>
            </a:r>
          </a:p>
        </p:txBody>
      </p: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4BA46670-5F88-0B41-B1B7-2FB0FAEA109D}"/>
              </a:ext>
            </a:extLst>
          </p:cNvPr>
          <p:cNvCxnSpPr/>
          <p:nvPr/>
        </p:nvCxnSpPr>
        <p:spPr bwMode="auto">
          <a:xfrm>
            <a:off x="7270750" y="1377950"/>
            <a:ext cx="0" cy="4540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Zone de texte 1">
            <a:extLst>
              <a:ext uri="{FF2B5EF4-FFF2-40B4-BE49-F238E27FC236}">
                <a16:creationId xmlns:a16="http://schemas.microsoft.com/office/drawing/2014/main" id="{98AE12E0-6CB9-B94D-A3E6-62F24BE1A57E}"/>
              </a:ext>
            </a:extLst>
          </p:cNvPr>
          <p:cNvSpPr txBox="1"/>
          <p:nvPr/>
        </p:nvSpPr>
        <p:spPr bwMode="auto">
          <a:xfrm>
            <a:off x="6559550" y="1452563"/>
            <a:ext cx="1423988" cy="2238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/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fr-FR" sz="1400" i="1" dirty="0">
                <a:solidFill>
                  <a:srgbClr val="000000"/>
                </a:solidFill>
                <a:latin typeface="Arial"/>
                <a:ea typeface="ＭＳ 明朝"/>
                <a:cs typeface="Times New Roman"/>
              </a:rPr>
              <a:t>Tirage au sort</a:t>
            </a:r>
            <a:endParaRPr lang="fr-FR" sz="1400" i="1" dirty="0">
              <a:solidFill>
                <a:srgbClr val="000000"/>
              </a:solidFill>
              <a:ea typeface="ＭＳ 明朝"/>
              <a:cs typeface="Times New Roman"/>
            </a:endParaRP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F24B9CC4-8DD9-4D48-97BD-4287EC45950A}"/>
              </a:ext>
            </a:extLst>
          </p:cNvPr>
          <p:cNvSpPr/>
          <p:nvPr/>
        </p:nvSpPr>
        <p:spPr>
          <a:xfrm>
            <a:off x="2281238" y="2774950"/>
            <a:ext cx="2160587" cy="53975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fr-FR" sz="1400" dirty="0">
                <a:solidFill>
                  <a:schemeClr val="tx1"/>
                </a:solidFill>
                <a:latin typeface="Arial"/>
                <a:ea typeface="ＭＳ 明朝"/>
                <a:cs typeface="Arial"/>
              </a:rPr>
              <a:t>Oncologue a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fr-FR" sz="1400" dirty="0">
                <a:solidFill>
                  <a:schemeClr val="tx1"/>
                </a:solidFill>
                <a:latin typeface="Arial"/>
                <a:ea typeface="ＭＳ 明朝"/>
                <a:cs typeface="Arial"/>
              </a:rPr>
              <a:t>Urologue a</a:t>
            </a:r>
            <a:endParaRPr lang="fr-FR" sz="1000" dirty="0">
              <a:solidFill>
                <a:schemeClr val="tx1"/>
              </a:solidFill>
              <a:latin typeface="Arial"/>
              <a:ea typeface="ＭＳ 明朝"/>
              <a:cs typeface="Arial"/>
            </a:endParaRP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42C56A51-49F8-EF49-8B9F-1E25897581C6}"/>
              </a:ext>
            </a:extLst>
          </p:cNvPr>
          <p:cNvSpPr/>
          <p:nvPr/>
        </p:nvSpPr>
        <p:spPr>
          <a:xfrm>
            <a:off x="4702175" y="2774950"/>
            <a:ext cx="2159000" cy="53975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fr-FR" sz="1400" dirty="0">
                <a:solidFill>
                  <a:schemeClr val="tx1"/>
                </a:solidFill>
                <a:latin typeface="Arial"/>
                <a:ea typeface="ＭＳ 明朝"/>
                <a:cs typeface="Arial"/>
              </a:rPr>
              <a:t>Oncologue b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fr-FR" sz="1400" dirty="0">
                <a:solidFill>
                  <a:schemeClr val="tx1"/>
                </a:solidFill>
                <a:latin typeface="Arial"/>
                <a:ea typeface="ＭＳ 明朝"/>
                <a:cs typeface="Arial"/>
              </a:rPr>
              <a:t>Urologue b</a:t>
            </a:r>
            <a:endParaRPr lang="fr-FR" sz="1000" dirty="0">
              <a:solidFill>
                <a:schemeClr val="tx1"/>
              </a:solidFill>
              <a:latin typeface="Arial"/>
              <a:ea typeface="ＭＳ 明朝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449F42CA-50F2-2F4E-860E-81502ED39B90}"/>
              </a:ext>
            </a:extLst>
          </p:cNvPr>
          <p:cNvCxnSpPr/>
          <p:nvPr/>
        </p:nvCxnSpPr>
        <p:spPr bwMode="auto">
          <a:xfrm>
            <a:off x="1874838" y="1377950"/>
            <a:ext cx="0" cy="4540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7346" name="Grouper 99">
            <a:extLst>
              <a:ext uri="{FF2B5EF4-FFF2-40B4-BE49-F238E27FC236}">
                <a16:creationId xmlns:a16="http://schemas.microsoft.com/office/drawing/2014/main" id="{68A7E158-0370-404C-99A2-10619D642C3C}"/>
              </a:ext>
            </a:extLst>
          </p:cNvPr>
          <p:cNvGrpSpPr>
            <a:grpSpLocks/>
          </p:cNvGrpSpPr>
          <p:nvPr/>
        </p:nvGrpSpPr>
        <p:grpSpPr bwMode="auto">
          <a:xfrm>
            <a:off x="355600" y="247650"/>
            <a:ext cx="8343900" cy="1847850"/>
            <a:chOff x="371824" y="1044130"/>
            <a:chExt cx="8345696" cy="1849113"/>
          </a:xfrm>
        </p:grpSpPr>
        <p:sp>
          <p:nvSpPr>
            <p:cNvPr id="5" name="Zone de texte 1">
              <a:extLst>
                <a:ext uri="{FF2B5EF4-FFF2-40B4-BE49-F238E27FC236}">
                  <a16:creationId xmlns:a16="http://schemas.microsoft.com/office/drawing/2014/main" id="{48FF8C5F-7B51-D343-959D-B9B36F6B8D66}"/>
                </a:ext>
              </a:extLst>
            </p:cNvPr>
            <p:cNvSpPr txBox="1"/>
            <p:nvPr/>
          </p:nvSpPr>
          <p:spPr>
            <a:xfrm>
              <a:off x="371824" y="1646204"/>
              <a:ext cx="2705682" cy="60366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spcAft>
                  <a:spcPts val="0"/>
                </a:spcAft>
                <a:defRPr/>
              </a:pPr>
              <a:r>
                <a:rPr lang="fr-FR" dirty="0">
                  <a:solidFill>
                    <a:srgbClr val="000000"/>
                  </a:solidFill>
                  <a:latin typeface="Arial"/>
                  <a:ea typeface="ＭＳ 明朝"/>
                  <a:cs typeface="Arial"/>
                </a:rPr>
                <a:t>14 050 </a:t>
              </a:r>
              <a:r>
                <a:rPr lang="fr-FR" dirty="0" err="1">
                  <a:solidFill>
                    <a:srgbClr val="000000"/>
                  </a:solidFill>
                  <a:latin typeface="Arial"/>
                  <a:ea typeface="ＭＳ 明朝"/>
                  <a:cs typeface="Arial"/>
                </a:rPr>
                <a:t>mCRPC</a:t>
              </a:r>
              <a:endParaRPr lang="fr-FR" dirty="0">
                <a:solidFill>
                  <a:srgbClr val="000000"/>
                </a:solidFill>
                <a:latin typeface="Arial"/>
                <a:ea typeface="ＭＳ 明朝"/>
                <a:cs typeface="Arial"/>
              </a:endParaRPr>
            </a:p>
          </p:txBody>
        </p:sp>
        <p:cxnSp>
          <p:nvCxnSpPr>
            <p:cNvPr id="6" name="Connecteur droit avec flèche 5">
              <a:extLst>
                <a:ext uri="{FF2B5EF4-FFF2-40B4-BE49-F238E27FC236}">
                  <a16:creationId xmlns:a16="http://schemas.microsoft.com/office/drawing/2014/main" id="{75E5B1C5-2D4E-634E-B3DB-19D70A1755FB}"/>
                </a:ext>
              </a:extLst>
            </p:cNvPr>
            <p:cNvCxnSpPr/>
            <p:nvPr/>
          </p:nvCxnSpPr>
          <p:spPr>
            <a:xfrm flipH="1">
              <a:off x="3056865" y="1959155"/>
              <a:ext cx="146875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Zone de texte 1">
              <a:extLst>
                <a:ext uri="{FF2B5EF4-FFF2-40B4-BE49-F238E27FC236}">
                  <a16:creationId xmlns:a16="http://schemas.microsoft.com/office/drawing/2014/main" id="{B6D679F1-DED8-5840-A560-98A15B832E41}"/>
                </a:ext>
              </a:extLst>
            </p:cNvPr>
            <p:cNvSpPr txBox="1"/>
            <p:nvPr/>
          </p:nvSpPr>
          <p:spPr>
            <a:xfrm>
              <a:off x="6043595" y="1647792"/>
              <a:ext cx="2507203" cy="60207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spcAft>
                  <a:spcPts val="0"/>
                </a:spcAft>
                <a:defRPr/>
              </a:pPr>
              <a:r>
                <a:rPr lang="fr-FR" dirty="0">
                  <a:solidFill>
                    <a:srgbClr val="000000"/>
                  </a:solidFill>
                  <a:latin typeface="Arial"/>
                  <a:ea typeface="ＭＳ 明朝"/>
                  <a:cs typeface="Arial"/>
                </a:rPr>
                <a:t>372 273 non-mCRPC </a:t>
              </a:r>
            </a:p>
          </p:txBody>
        </p:sp>
        <p:cxnSp>
          <p:nvCxnSpPr>
            <p:cNvPr id="8" name="Connecteur droit avec flèche 7">
              <a:extLst>
                <a:ext uri="{FF2B5EF4-FFF2-40B4-BE49-F238E27FC236}">
                  <a16:creationId xmlns:a16="http://schemas.microsoft.com/office/drawing/2014/main" id="{96441128-0531-C743-A4C5-DB2246B07FD5}"/>
                </a:ext>
              </a:extLst>
            </p:cNvPr>
            <p:cNvCxnSpPr/>
            <p:nvPr/>
          </p:nvCxnSpPr>
          <p:spPr>
            <a:xfrm>
              <a:off x="4641531" y="1959155"/>
              <a:ext cx="146875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one de texte 1">
              <a:extLst>
                <a:ext uri="{FF2B5EF4-FFF2-40B4-BE49-F238E27FC236}">
                  <a16:creationId xmlns:a16="http://schemas.microsoft.com/office/drawing/2014/main" id="{B87225B2-FA1E-DD4D-B346-4709BB2C7853}"/>
                </a:ext>
              </a:extLst>
            </p:cNvPr>
            <p:cNvSpPr txBox="1"/>
            <p:nvPr/>
          </p:nvSpPr>
          <p:spPr>
            <a:xfrm>
              <a:off x="481386" y="2629538"/>
              <a:ext cx="2820007" cy="26370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spcAft>
                  <a:spcPts val="0"/>
                </a:spcAft>
                <a:defRPr/>
              </a:pPr>
              <a:r>
                <a:rPr lang="fr-FR" b="1" dirty="0">
                  <a:solidFill>
                    <a:srgbClr val="800000"/>
                  </a:solidFill>
                  <a:latin typeface="Arial"/>
                  <a:ea typeface="ＭＳ 明朝"/>
                  <a:cs typeface="Times New Roman"/>
                </a:rPr>
                <a:t>100 </a:t>
              </a:r>
              <a:r>
                <a:rPr lang="fr-FR" b="1" dirty="0" err="1">
                  <a:solidFill>
                    <a:srgbClr val="800000"/>
                  </a:solidFill>
                  <a:latin typeface="Arial"/>
                  <a:ea typeface="ＭＳ 明朝"/>
                  <a:cs typeface="Times New Roman"/>
                </a:rPr>
                <a:t>mCRPC</a:t>
              </a:r>
              <a:endParaRPr lang="fr-FR" sz="1100" baseline="30000" dirty="0">
                <a:solidFill>
                  <a:srgbClr val="800000"/>
                </a:solidFill>
                <a:ea typeface="ＭＳ 明朝"/>
                <a:cs typeface="Times New Roman"/>
              </a:endParaRPr>
            </a:p>
          </p:txBody>
        </p:sp>
        <p:sp>
          <p:nvSpPr>
            <p:cNvPr id="10" name="Zone de texte 1">
              <a:extLst>
                <a:ext uri="{FF2B5EF4-FFF2-40B4-BE49-F238E27FC236}">
                  <a16:creationId xmlns:a16="http://schemas.microsoft.com/office/drawing/2014/main" id="{169A3ABA-1D5E-1541-9C4D-8CF99FC383E8}"/>
                </a:ext>
              </a:extLst>
            </p:cNvPr>
            <p:cNvSpPr txBox="1"/>
            <p:nvPr/>
          </p:nvSpPr>
          <p:spPr>
            <a:xfrm>
              <a:off x="5876872" y="2629538"/>
              <a:ext cx="2840648" cy="26370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spcAft>
                  <a:spcPts val="0"/>
                </a:spcAft>
                <a:defRPr/>
              </a:pPr>
              <a:r>
                <a:rPr lang="fr-FR" b="1" dirty="0">
                  <a:solidFill>
                    <a:schemeClr val="accent6">
                      <a:lumMod val="75000"/>
                    </a:schemeClr>
                  </a:solidFill>
                  <a:latin typeface="Arial"/>
                  <a:ea typeface="ＭＳ 明朝"/>
                  <a:cs typeface="Times New Roman"/>
                </a:rPr>
                <a:t>100 non-</a:t>
              </a:r>
              <a:r>
                <a:rPr lang="fr-FR" b="1" dirty="0" err="1">
                  <a:solidFill>
                    <a:schemeClr val="accent6">
                      <a:lumMod val="75000"/>
                    </a:schemeClr>
                  </a:solidFill>
                  <a:latin typeface="Arial"/>
                  <a:ea typeface="ＭＳ 明朝"/>
                  <a:cs typeface="Times New Roman"/>
                </a:rPr>
                <a:t>mCRPC</a:t>
              </a:r>
              <a:r>
                <a:rPr lang="fr-FR" b="1" dirty="0">
                  <a:solidFill>
                    <a:schemeClr val="accent6">
                      <a:lumMod val="75000"/>
                    </a:schemeClr>
                  </a:solidFill>
                  <a:latin typeface="Arial"/>
                  <a:ea typeface="ＭＳ 明朝"/>
                  <a:cs typeface="Times New Roman"/>
                </a:rPr>
                <a:t> </a:t>
              </a:r>
            </a:p>
          </p:txBody>
        </p:sp>
        <p:sp>
          <p:nvSpPr>
            <p:cNvPr id="11" name="Zone de texte 1">
              <a:extLst>
                <a:ext uri="{FF2B5EF4-FFF2-40B4-BE49-F238E27FC236}">
                  <a16:creationId xmlns:a16="http://schemas.microsoft.com/office/drawing/2014/main" id="{B01FCA71-8565-CE4C-9A73-A5910638F07B}"/>
                </a:ext>
              </a:extLst>
            </p:cNvPr>
            <p:cNvSpPr txBox="1"/>
            <p:nvPr/>
          </p:nvSpPr>
          <p:spPr>
            <a:xfrm>
              <a:off x="1902503" y="1044130"/>
              <a:ext cx="5365318" cy="44162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72000" tIns="36000" rIns="72000" bIns="36000" anchor="ctr"/>
            <a:lstStyle/>
            <a:p>
              <a:pPr marL="0" lvl="1" algn="ctr" eaLnBrk="1" hangingPunct="1">
                <a:spcBef>
                  <a:spcPts val="0"/>
                </a:spcBef>
                <a:buClr>
                  <a:srgbClr val="800000"/>
                </a:buClr>
                <a:defRPr/>
              </a:pPr>
              <a:r>
                <a:rPr lang="fr-FR" dirty="0">
                  <a:solidFill>
                    <a:schemeClr val="tx1"/>
                  </a:solidFill>
                  <a:latin typeface="Arial"/>
                  <a:cs typeface="Arial"/>
                </a:rPr>
                <a:t>Patients avec cancer prostate</a:t>
              </a:r>
            </a:p>
            <a:p>
              <a:pPr marL="0" lvl="1" algn="ctr" eaLnBrk="1" hangingPunct="1">
                <a:spcBef>
                  <a:spcPts val="0"/>
                </a:spcBef>
                <a:buClr>
                  <a:srgbClr val="800000"/>
                </a:buClr>
                <a:defRPr/>
              </a:pPr>
              <a:r>
                <a:rPr lang="fr-FR" dirty="0">
                  <a:solidFill>
                    <a:schemeClr val="tx1"/>
                  </a:solidFill>
                  <a:latin typeface="Arial"/>
                  <a:cs typeface="Arial"/>
                </a:rPr>
                <a:t>386 323 </a:t>
              </a:r>
            </a:p>
          </p:txBody>
        </p:sp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id="{302385F7-63B7-E54D-AA7A-7D0798D68AE3}"/>
                </a:ext>
              </a:extLst>
            </p:cNvPr>
            <p:cNvCxnSpPr/>
            <p:nvPr/>
          </p:nvCxnSpPr>
          <p:spPr>
            <a:xfrm>
              <a:off x="4587544" y="1533414"/>
              <a:ext cx="1587" cy="38602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Zone de texte 1">
              <a:extLst>
                <a:ext uri="{FF2B5EF4-FFF2-40B4-BE49-F238E27FC236}">
                  <a16:creationId xmlns:a16="http://schemas.microsoft.com/office/drawing/2014/main" id="{5FCF015C-5472-3E47-89DD-575644FAD782}"/>
                </a:ext>
              </a:extLst>
            </p:cNvPr>
            <p:cNvSpPr txBox="1"/>
            <p:nvPr/>
          </p:nvSpPr>
          <p:spPr>
            <a:xfrm>
              <a:off x="3487169" y="1763760"/>
              <a:ext cx="2203924" cy="3764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spcAft>
                  <a:spcPts val="0"/>
                </a:spcAft>
                <a:defRPr/>
              </a:pPr>
              <a:r>
                <a:rPr lang="fr-FR" sz="2000" b="1" dirty="0">
                  <a:solidFill>
                    <a:schemeClr val="tx1"/>
                  </a:solidFill>
                  <a:latin typeface="Arial"/>
                  <a:ea typeface="ＭＳ 明朝"/>
                  <a:cs typeface="Times New Roman"/>
                </a:rPr>
                <a:t>Algorithme</a:t>
              </a:r>
              <a:r>
                <a:rPr lang="fr-FR" b="1" dirty="0">
                  <a:solidFill>
                    <a:schemeClr val="tx1"/>
                  </a:solidFill>
                  <a:latin typeface="Arial"/>
                  <a:ea typeface="ＭＳ 明朝"/>
                  <a:cs typeface="Times New Roman"/>
                </a:rPr>
                <a:t> </a:t>
              </a:r>
            </a:p>
          </p:txBody>
        </p:sp>
        <p:sp>
          <p:nvSpPr>
            <p:cNvPr id="14" name="Zone de texte 1">
              <a:extLst>
                <a:ext uri="{FF2B5EF4-FFF2-40B4-BE49-F238E27FC236}">
                  <a16:creationId xmlns:a16="http://schemas.microsoft.com/office/drawing/2014/main" id="{3D7907EE-A4DC-714B-909A-C200987701B8}"/>
                </a:ext>
              </a:extLst>
            </p:cNvPr>
            <p:cNvSpPr txBox="1"/>
            <p:nvPr/>
          </p:nvSpPr>
          <p:spPr>
            <a:xfrm>
              <a:off x="1180036" y="2249867"/>
              <a:ext cx="1424294" cy="2239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pPr algn="ctr" eaLnBrk="1" hangingPunct="1">
                <a:spcAft>
                  <a:spcPts val="0"/>
                </a:spcAft>
                <a:defRPr/>
              </a:pPr>
              <a:r>
                <a:rPr lang="fr-FR" sz="1400" i="1" dirty="0">
                  <a:solidFill>
                    <a:srgbClr val="000000"/>
                  </a:solidFill>
                  <a:latin typeface="Arial"/>
                  <a:ea typeface="ＭＳ 明朝"/>
                  <a:cs typeface="Times New Roman"/>
                </a:rPr>
                <a:t>Tirage au sort</a:t>
              </a:r>
              <a:endParaRPr lang="fr-FR" sz="1400" i="1" dirty="0">
                <a:solidFill>
                  <a:srgbClr val="000000"/>
                </a:solidFill>
                <a:ea typeface="ＭＳ 明朝"/>
                <a:cs typeface="Times New Roman"/>
              </a:endParaRPr>
            </a:p>
          </p:txBody>
        </p:sp>
      </p:grpSp>
      <p:sp>
        <p:nvSpPr>
          <p:cNvPr id="15" name="Ellipse 14">
            <a:extLst>
              <a:ext uri="{FF2B5EF4-FFF2-40B4-BE49-F238E27FC236}">
                <a16:creationId xmlns:a16="http://schemas.microsoft.com/office/drawing/2014/main" id="{CCA3CA30-9C74-814F-80CB-8407B997CA87}"/>
              </a:ext>
            </a:extLst>
          </p:cNvPr>
          <p:cNvSpPr/>
          <p:nvPr/>
        </p:nvSpPr>
        <p:spPr>
          <a:xfrm>
            <a:off x="2281238" y="2774950"/>
            <a:ext cx="2160587" cy="53975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fr-FR" sz="1400" dirty="0">
                <a:solidFill>
                  <a:schemeClr val="tx1"/>
                </a:solidFill>
                <a:latin typeface="Arial"/>
                <a:ea typeface="ＭＳ 明朝"/>
                <a:cs typeface="Arial"/>
              </a:rPr>
              <a:t>Oncologue a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fr-FR" sz="1400" dirty="0">
                <a:solidFill>
                  <a:schemeClr val="tx1"/>
                </a:solidFill>
                <a:latin typeface="Arial"/>
                <a:ea typeface="ＭＳ 明朝"/>
                <a:cs typeface="Arial"/>
              </a:rPr>
              <a:t>Urologue a</a:t>
            </a:r>
            <a:endParaRPr lang="fr-FR" sz="1000" dirty="0">
              <a:solidFill>
                <a:schemeClr val="tx1"/>
              </a:solidFill>
              <a:latin typeface="Arial"/>
              <a:ea typeface="ＭＳ 明朝"/>
              <a:cs typeface="Arial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65819D3C-AE1E-A848-A8E5-AABD5342E3DA}"/>
              </a:ext>
            </a:extLst>
          </p:cNvPr>
          <p:cNvSpPr/>
          <p:nvPr/>
        </p:nvSpPr>
        <p:spPr>
          <a:xfrm>
            <a:off x="4702175" y="2774950"/>
            <a:ext cx="2159000" cy="53975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fr-FR" sz="1400" dirty="0">
                <a:solidFill>
                  <a:schemeClr val="tx1"/>
                </a:solidFill>
                <a:latin typeface="Arial"/>
                <a:ea typeface="ＭＳ 明朝"/>
                <a:cs typeface="Arial"/>
              </a:rPr>
              <a:t>Oncologue b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fr-FR" sz="1400" dirty="0">
                <a:solidFill>
                  <a:schemeClr val="tx1"/>
                </a:solidFill>
                <a:latin typeface="Arial"/>
                <a:ea typeface="ＭＳ 明朝"/>
                <a:cs typeface="Arial"/>
              </a:rPr>
              <a:t>Urologue b</a:t>
            </a:r>
            <a:endParaRPr lang="fr-FR" sz="1000" dirty="0">
              <a:solidFill>
                <a:schemeClr val="tx1"/>
              </a:solidFill>
              <a:latin typeface="Arial"/>
              <a:ea typeface="ＭＳ 明朝"/>
              <a:cs typeface="Arial"/>
            </a:endParaRP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8D4F4894-6E4A-4D4C-B675-4B73D0FCC834}"/>
              </a:ext>
            </a:extLst>
          </p:cNvPr>
          <p:cNvCxnSpPr/>
          <p:nvPr/>
        </p:nvCxnSpPr>
        <p:spPr>
          <a:xfrm>
            <a:off x="3189288" y="1982788"/>
            <a:ext cx="7937" cy="811212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 de texte 1">
            <a:extLst>
              <a:ext uri="{FF2B5EF4-FFF2-40B4-BE49-F238E27FC236}">
                <a16:creationId xmlns:a16="http://schemas.microsoft.com/office/drawing/2014/main" id="{36AE7D4B-0150-2A48-8A05-EABB82D6CEEB}"/>
              </a:ext>
            </a:extLst>
          </p:cNvPr>
          <p:cNvSpPr txBox="1"/>
          <p:nvPr/>
        </p:nvSpPr>
        <p:spPr>
          <a:xfrm>
            <a:off x="2555875" y="2393950"/>
            <a:ext cx="620713" cy="26352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fr-FR" sz="1100" b="1" dirty="0">
                <a:solidFill>
                  <a:srgbClr val="800000"/>
                </a:solidFill>
                <a:latin typeface="Arial"/>
                <a:ea typeface="ＭＳ 明朝"/>
                <a:cs typeface="Times New Roman"/>
              </a:rPr>
              <a:t>50 cas</a:t>
            </a:r>
          </a:p>
        </p:txBody>
      </p:sp>
      <p:sp>
        <p:nvSpPr>
          <p:cNvPr id="57351" name="Rectangle 24613">
            <a:extLst>
              <a:ext uri="{FF2B5EF4-FFF2-40B4-BE49-F238E27FC236}">
                <a16:creationId xmlns:a16="http://schemas.microsoft.com/office/drawing/2014/main" id="{BB11F3EE-C652-4B47-8802-CAC1DAAC0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3313" y="2165350"/>
            <a:ext cx="115887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8000" bIns="180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100">
                <a:solidFill>
                  <a:srgbClr val="DA560D"/>
                </a:solidFill>
              </a:rPr>
              <a:t>34 R </a:t>
            </a:r>
            <a:r>
              <a:rPr lang="fr-FR" altLang="fr-FR" sz="1100" baseline="30000">
                <a:solidFill>
                  <a:srgbClr val="DA560D"/>
                </a:solidFill>
              </a:rPr>
              <a:t>-  </a:t>
            </a:r>
            <a:r>
              <a:rPr lang="fr-FR" altLang="fr-FR" sz="1100">
                <a:solidFill>
                  <a:srgbClr val="DA560D"/>
                </a:solidFill>
              </a:rPr>
              <a:t>M </a:t>
            </a:r>
            <a:r>
              <a:rPr lang="fr-FR" altLang="fr-FR" sz="1100" baseline="30000">
                <a:solidFill>
                  <a:srgbClr val="DA560D"/>
                </a:solidFill>
              </a:rPr>
              <a:t>-</a:t>
            </a:r>
          </a:p>
          <a:p>
            <a:pPr eaLnBrk="1" hangingPunct="1"/>
            <a:r>
              <a:rPr lang="fr-FR" altLang="fr-FR" sz="1100">
                <a:solidFill>
                  <a:srgbClr val="DA560D"/>
                </a:solidFill>
              </a:rPr>
              <a:t>33 R </a:t>
            </a:r>
            <a:r>
              <a:rPr lang="fr-FR" altLang="fr-FR" sz="1100" baseline="30000">
                <a:solidFill>
                  <a:srgbClr val="DA560D"/>
                </a:solidFill>
              </a:rPr>
              <a:t>+  </a:t>
            </a:r>
            <a:r>
              <a:rPr lang="fr-FR" altLang="fr-FR" sz="1100">
                <a:solidFill>
                  <a:srgbClr val="DA560D"/>
                </a:solidFill>
              </a:rPr>
              <a:t>M </a:t>
            </a:r>
            <a:r>
              <a:rPr lang="fr-FR" altLang="fr-FR" sz="1100" baseline="30000">
                <a:solidFill>
                  <a:srgbClr val="DA560D"/>
                </a:solidFill>
              </a:rPr>
              <a:t>-</a:t>
            </a:r>
          </a:p>
          <a:p>
            <a:pPr eaLnBrk="1" hangingPunct="1"/>
            <a:r>
              <a:rPr lang="fr-FR" altLang="fr-FR" sz="1100">
                <a:solidFill>
                  <a:srgbClr val="DA560D"/>
                </a:solidFill>
              </a:rPr>
              <a:t>33 R </a:t>
            </a:r>
            <a:r>
              <a:rPr lang="fr-FR" altLang="fr-FR" sz="1100" baseline="30000">
                <a:solidFill>
                  <a:srgbClr val="DA560D"/>
                </a:solidFill>
              </a:rPr>
              <a:t>-  </a:t>
            </a:r>
            <a:r>
              <a:rPr lang="fr-FR" altLang="fr-FR" sz="1100">
                <a:solidFill>
                  <a:srgbClr val="DA560D"/>
                </a:solidFill>
              </a:rPr>
              <a:t>M </a:t>
            </a:r>
            <a:r>
              <a:rPr lang="fr-FR" altLang="fr-FR" sz="1100" baseline="30000">
                <a:solidFill>
                  <a:srgbClr val="DA560D"/>
                </a:solidFill>
              </a:rPr>
              <a:t>+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2E2F91C7-352B-4544-A699-ABB027B31D3C}"/>
              </a:ext>
            </a:extLst>
          </p:cNvPr>
          <p:cNvCxnSpPr/>
          <p:nvPr/>
        </p:nvCxnSpPr>
        <p:spPr>
          <a:xfrm>
            <a:off x="3200400" y="2336800"/>
            <a:ext cx="2451100" cy="0"/>
          </a:xfrm>
          <a:prstGeom prst="straightConnector1">
            <a:avLst/>
          </a:prstGeom>
          <a:ln>
            <a:solidFill>
              <a:srgbClr val="80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B22A5D4F-7AE9-E144-894B-E0FD3B3306ED}"/>
              </a:ext>
            </a:extLst>
          </p:cNvPr>
          <p:cNvCxnSpPr/>
          <p:nvPr/>
        </p:nvCxnSpPr>
        <p:spPr>
          <a:xfrm>
            <a:off x="5640388" y="2336800"/>
            <a:ext cx="0" cy="45720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 de texte 1">
            <a:extLst>
              <a:ext uri="{FF2B5EF4-FFF2-40B4-BE49-F238E27FC236}">
                <a16:creationId xmlns:a16="http://schemas.microsoft.com/office/drawing/2014/main" id="{8EED3FCC-6D7D-9140-B38D-CC8C40C34C07}"/>
              </a:ext>
            </a:extLst>
          </p:cNvPr>
          <p:cNvSpPr txBox="1"/>
          <p:nvPr/>
        </p:nvSpPr>
        <p:spPr>
          <a:xfrm>
            <a:off x="4989513" y="2393950"/>
            <a:ext cx="620712" cy="26352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fr-FR" sz="1100" b="1" dirty="0">
                <a:solidFill>
                  <a:srgbClr val="800000"/>
                </a:solidFill>
                <a:latin typeface="Arial"/>
                <a:ea typeface="ＭＳ 明朝"/>
                <a:cs typeface="Times New Roman"/>
              </a:rPr>
              <a:t>50 cas</a:t>
            </a:r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1DCE0B8B-8FEA-9840-8526-5539F91CA2C6}"/>
              </a:ext>
            </a:extLst>
          </p:cNvPr>
          <p:cNvCxnSpPr/>
          <p:nvPr/>
        </p:nvCxnSpPr>
        <p:spPr>
          <a:xfrm>
            <a:off x="3068638" y="1992313"/>
            <a:ext cx="120650" cy="0"/>
          </a:xfrm>
          <a:prstGeom prst="straightConnector1">
            <a:avLst/>
          </a:prstGeom>
          <a:ln>
            <a:solidFill>
              <a:srgbClr val="80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28563CB9-E12A-474D-9236-6A392DFDB556}"/>
              </a:ext>
            </a:extLst>
          </p:cNvPr>
          <p:cNvCxnSpPr/>
          <p:nvPr/>
        </p:nvCxnSpPr>
        <p:spPr bwMode="auto">
          <a:xfrm>
            <a:off x="7270750" y="1377950"/>
            <a:ext cx="0" cy="4540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Zone de texte 1">
            <a:extLst>
              <a:ext uri="{FF2B5EF4-FFF2-40B4-BE49-F238E27FC236}">
                <a16:creationId xmlns:a16="http://schemas.microsoft.com/office/drawing/2014/main" id="{99480FB9-5DAA-BE47-AD12-E5EE073AC698}"/>
              </a:ext>
            </a:extLst>
          </p:cNvPr>
          <p:cNvSpPr txBox="1"/>
          <p:nvPr/>
        </p:nvSpPr>
        <p:spPr bwMode="auto">
          <a:xfrm>
            <a:off x="6559550" y="1452563"/>
            <a:ext cx="1423988" cy="2238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/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fr-FR" sz="1400" i="1" dirty="0">
                <a:solidFill>
                  <a:srgbClr val="000000"/>
                </a:solidFill>
                <a:latin typeface="Arial"/>
                <a:ea typeface="ＭＳ 明朝"/>
                <a:cs typeface="Times New Roman"/>
              </a:rPr>
              <a:t>Tirage au sort</a:t>
            </a:r>
            <a:endParaRPr lang="fr-FR" sz="1400" i="1" dirty="0">
              <a:solidFill>
                <a:srgbClr val="000000"/>
              </a:solidFill>
              <a:ea typeface="ＭＳ 明朝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DB2F9282-214C-D845-9120-F33BE8EE2086}"/>
              </a:ext>
            </a:extLst>
          </p:cNvPr>
          <p:cNvCxnSpPr/>
          <p:nvPr/>
        </p:nvCxnSpPr>
        <p:spPr bwMode="auto">
          <a:xfrm>
            <a:off x="1874838" y="1377950"/>
            <a:ext cx="0" cy="4540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9394" name="Grouper 99">
            <a:extLst>
              <a:ext uri="{FF2B5EF4-FFF2-40B4-BE49-F238E27FC236}">
                <a16:creationId xmlns:a16="http://schemas.microsoft.com/office/drawing/2014/main" id="{CA1BC64A-47EF-EB4F-A5AD-B68568B0ACE2}"/>
              </a:ext>
            </a:extLst>
          </p:cNvPr>
          <p:cNvGrpSpPr>
            <a:grpSpLocks/>
          </p:cNvGrpSpPr>
          <p:nvPr/>
        </p:nvGrpSpPr>
        <p:grpSpPr bwMode="auto">
          <a:xfrm>
            <a:off x="355600" y="247650"/>
            <a:ext cx="8343900" cy="1847850"/>
            <a:chOff x="371824" y="1044130"/>
            <a:chExt cx="8345696" cy="1849113"/>
          </a:xfrm>
        </p:grpSpPr>
        <p:sp>
          <p:nvSpPr>
            <p:cNvPr id="5" name="Zone de texte 1">
              <a:extLst>
                <a:ext uri="{FF2B5EF4-FFF2-40B4-BE49-F238E27FC236}">
                  <a16:creationId xmlns:a16="http://schemas.microsoft.com/office/drawing/2014/main" id="{5EFBAA68-2FDE-8048-B5F8-51ABF4B48765}"/>
                </a:ext>
              </a:extLst>
            </p:cNvPr>
            <p:cNvSpPr txBox="1"/>
            <p:nvPr/>
          </p:nvSpPr>
          <p:spPr>
            <a:xfrm>
              <a:off x="371824" y="1646204"/>
              <a:ext cx="2705682" cy="60366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spcAft>
                  <a:spcPts val="0"/>
                </a:spcAft>
                <a:defRPr/>
              </a:pPr>
              <a:r>
                <a:rPr lang="fr-FR" dirty="0">
                  <a:solidFill>
                    <a:srgbClr val="000000"/>
                  </a:solidFill>
                  <a:latin typeface="Arial"/>
                  <a:ea typeface="ＭＳ 明朝"/>
                  <a:cs typeface="Arial"/>
                </a:rPr>
                <a:t>14 050 </a:t>
              </a:r>
              <a:r>
                <a:rPr lang="fr-FR" dirty="0" err="1">
                  <a:solidFill>
                    <a:srgbClr val="000000"/>
                  </a:solidFill>
                  <a:latin typeface="Arial"/>
                  <a:ea typeface="ＭＳ 明朝"/>
                  <a:cs typeface="Arial"/>
                </a:rPr>
                <a:t>mCRPC</a:t>
              </a:r>
              <a:endParaRPr lang="fr-FR" dirty="0">
                <a:solidFill>
                  <a:srgbClr val="000000"/>
                </a:solidFill>
                <a:latin typeface="Arial"/>
                <a:ea typeface="ＭＳ 明朝"/>
                <a:cs typeface="Arial"/>
              </a:endParaRPr>
            </a:p>
          </p:txBody>
        </p:sp>
        <p:cxnSp>
          <p:nvCxnSpPr>
            <p:cNvPr id="6" name="Connecteur droit avec flèche 5">
              <a:extLst>
                <a:ext uri="{FF2B5EF4-FFF2-40B4-BE49-F238E27FC236}">
                  <a16:creationId xmlns:a16="http://schemas.microsoft.com/office/drawing/2014/main" id="{1CB16E95-8973-5B4D-9EF4-168BD5BD0B80}"/>
                </a:ext>
              </a:extLst>
            </p:cNvPr>
            <p:cNvCxnSpPr/>
            <p:nvPr/>
          </p:nvCxnSpPr>
          <p:spPr>
            <a:xfrm flipH="1">
              <a:off x="3056865" y="1959155"/>
              <a:ext cx="146875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Zone de texte 1">
              <a:extLst>
                <a:ext uri="{FF2B5EF4-FFF2-40B4-BE49-F238E27FC236}">
                  <a16:creationId xmlns:a16="http://schemas.microsoft.com/office/drawing/2014/main" id="{AF247DF2-42BB-F047-8B91-3F3421E2D2BD}"/>
                </a:ext>
              </a:extLst>
            </p:cNvPr>
            <p:cNvSpPr txBox="1"/>
            <p:nvPr/>
          </p:nvSpPr>
          <p:spPr>
            <a:xfrm>
              <a:off x="6043595" y="1647792"/>
              <a:ext cx="2507203" cy="60207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spcAft>
                  <a:spcPts val="0"/>
                </a:spcAft>
                <a:defRPr/>
              </a:pPr>
              <a:r>
                <a:rPr lang="fr-FR" dirty="0">
                  <a:solidFill>
                    <a:srgbClr val="000000"/>
                  </a:solidFill>
                  <a:latin typeface="Arial"/>
                  <a:ea typeface="ＭＳ 明朝"/>
                  <a:cs typeface="Arial"/>
                </a:rPr>
                <a:t>372 273 non-mCRPC </a:t>
              </a:r>
            </a:p>
          </p:txBody>
        </p:sp>
        <p:cxnSp>
          <p:nvCxnSpPr>
            <p:cNvPr id="8" name="Connecteur droit avec flèche 7">
              <a:extLst>
                <a:ext uri="{FF2B5EF4-FFF2-40B4-BE49-F238E27FC236}">
                  <a16:creationId xmlns:a16="http://schemas.microsoft.com/office/drawing/2014/main" id="{119AEF13-8A1F-D248-A4B7-175EB6022CD6}"/>
                </a:ext>
              </a:extLst>
            </p:cNvPr>
            <p:cNvCxnSpPr/>
            <p:nvPr/>
          </p:nvCxnSpPr>
          <p:spPr>
            <a:xfrm>
              <a:off x="4641531" y="1959155"/>
              <a:ext cx="146875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one de texte 1">
              <a:extLst>
                <a:ext uri="{FF2B5EF4-FFF2-40B4-BE49-F238E27FC236}">
                  <a16:creationId xmlns:a16="http://schemas.microsoft.com/office/drawing/2014/main" id="{2573A93C-1DED-DE4E-B365-6EF94E04161F}"/>
                </a:ext>
              </a:extLst>
            </p:cNvPr>
            <p:cNvSpPr txBox="1"/>
            <p:nvPr/>
          </p:nvSpPr>
          <p:spPr>
            <a:xfrm>
              <a:off x="481386" y="2629538"/>
              <a:ext cx="2820007" cy="26370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spcAft>
                  <a:spcPts val="0"/>
                </a:spcAft>
                <a:defRPr/>
              </a:pPr>
              <a:r>
                <a:rPr lang="fr-FR" b="1" dirty="0">
                  <a:solidFill>
                    <a:srgbClr val="800000"/>
                  </a:solidFill>
                  <a:latin typeface="Arial"/>
                  <a:ea typeface="ＭＳ 明朝"/>
                  <a:cs typeface="Times New Roman"/>
                </a:rPr>
                <a:t>100 mCRPC</a:t>
              </a:r>
              <a:endParaRPr lang="fr-FR" sz="1100" baseline="30000" dirty="0">
                <a:solidFill>
                  <a:srgbClr val="800000"/>
                </a:solidFill>
                <a:ea typeface="ＭＳ 明朝"/>
                <a:cs typeface="Times New Roman"/>
              </a:endParaRPr>
            </a:p>
          </p:txBody>
        </p:sp>
        <p:sp>
          <p:nvSpPr>
            <p:cNvPr id="10" name="Zone de texte 1">
              <a:extLst>
                <a:ext uri="{FF2B5EF4-FFF2-40B4-BE49-F238E27FC236}">
                  <a16:creationId xmlns:a16="http://schemas.microsoft.com/office/drawing/2014/main" id="{A0741FEA-A966-6A45-BEFD-0DD05B655414}"/>
                </a:ext>
              </a:extLst>
            </p:cNvPr>
            <p:cNvSpPr txBox="1"/>
            <p:nvPr/>
          </p:nvSpPr>
          <p:spPr>
            <a:xfrm>
              <a:off x="5876872" y="2629538"/>
              <a:ext cx="2840648" cy="26370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spcAft>
                  <a:spcPts val="0"/>
                </a:spcAft>
                <a:defRPr/>
              </a:pPr>
              <a:r>
                <a:rPr lang="fr-FR" b="1" dirty="0">
                  <a:solidFill>
                    <a:schemeClr val="accent6">
                      <a:lumMod val="75000"/>
                    </a:schemeClr>
                  </a:solidFill>
                  <a:latin typeface="Arial"/>
                  <a:ea typeface="ＭＳ 明朝"/>
                  <a:cs typeface="Times New Roman"/>
                </a:rPr>
                <a:t>100 non-mCRPC </a:t>
              </a:r>
            </a:p>
          </p:txBody>
        </p:sp>
        <p:sp>
          <p:nvSpPr>
            <p:cNvPr id="11" name="Zone de texte 1">
              <a:extLst>
                <a:ext uri="{FF2B5EF4-FFF2-40B4-BE49-F238E27FC236}">
                  <a16:creationId xmlns:a16="http://schemas.microsoft.com/office/drawing/2014/main" id="{FF3C2057-0406-054E-9A5A-06775AED7F14}"/>
                </a:ext>
              </a:extLst>
            </p:cNvPr>
            <p:cNvSpPr txBox="1"/>
            <p:nvPr/>
          </p:nvSpPr>
          <p:spPr>
            <a:xfrm>
              <a:off x="1902503" y="1044130"/>
              <a:ext cx="5365318" cy="44162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72000" tIns="36000" rIns="72000" bIns="36000" anchor="ctr"/>
            <a:lstStyle/>
            <a:p>
              <a:pPr marL="0" lvl="1" algn="ctr" eaLnBrk="1" hangingPunct="1">
                <a:spcBef>
                  <a:spcPts val="0"/>
                </a:spcBef>
                <a:buClr>
                  <a:srgbClr val="800000"/>
                </a:buClr>
                <a:defRPr/>
              </a:pPr>
              <a:r>
                <a:rPr lang="fr-FR" dirty="0">
                  <a:solidFill>
                    <a:schemeClr val="tx1"/>
                  </a:solidFill>
                  <a:latin typeface="Arial"/>
                  <a:cs typeface="Arial"/>
                </a:rPr>
                <a:t>Patients avec cancer prostate</a:t>
              </a:r>
            </a:p>
            <a:p>
              <a:pPr marL="0" lvl="1" algn="ctr" eaLnBrk="1" hangingPunct="1">
                <a:spcBef>
                  <a:spcPts val="0"/>
                </a:spcBef>
                <a:buClr>
                  <a:srgbClr val="800000"/>
                </a:buClr>
                <a:defRPr/>
              </a:pPr>
              <a:r>
                <a:rPr lang="fr-FR" dirty="0">
                  <a:solidFill>
                    <a:schemeClr val="tx1"/>
                  </a:solidFill>
                  <a:latin typeface="Arial"/>
                  <a:cs typeface="Arial"/>
                </a:rPr>
                <a:t>386 323 </a:t>
              </a:r>
            </a:p>
          </p:txBody>
        </p:sp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id="{07C6030B-AB5E-7449-83D5-722191AFEF5F}"/>
                </a:ext>
              </a:extLst>
            </p:cNvPr>
            <p:cNvCxnSpPr/>
            <p:nvPr/>
          </p:nvCxnSpPr>
          <p:spPr>
            <a:xfrm>
              <a:off x="4587544" y="1533414"/>
              <a:ext cx="1587" cy="38602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Zone de texte 1">
              <a:extLst>
                <a:ext uri="{FF2B5EF4-FFF2-40B4-BE49-F238E27FC236}">
                  <a16:creationId xmlns:a16="http://schemas.microsoft.com/office/drawing/2014/main" id="{57348251-7C2D-D84A-8B72-B018E51A18FD}"/>
                </a:ext>
              </a:extLst>
            </p:cNvPr>
            <p:cNvSpPr txBox="1"/>
            <p:nvPr/>
          </p:nvSpPr>
          <p:spPr>
            <a:xfrm>
              <a:off x="3487169" y="1763760"/>
              <a:ext cx="2203924" cy="3764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spcAft>
                  <a:spcPts val="0"/>
                </a:spcAft>
                <a:defRPr/>
              </a:pPr>
              <a:r>
                <a:rPr lang="fr-FR" sz="2000" b="1" dirty="0">
                  <a:solidFill>
                    <a:schemeClr val="tx1"/>
                  </a:solidFill>
                  <a:latin typeface="Arial"/>
                  <a:ea typeface="ＭＳ 明朝"/>
                  <a:cs typeface="Times New Roman"/>
                </a:rPr>
                <a:t>Algorithme</a:t>
              </a:r>
              <a:r>
                <a:rPr lang="fr-FR" b="1" dirty="0">
                  <a:solidFill>
                    <a:schemeClr val="tx1"/>
                  </a:solidFill>
                  <a:latin typeface="Arial"/>
                  <a:ea typeface="ＭＳ 明朝"/>
                  <a:cs typeface="Times New Roman"/>
                </a:rPr>
                <a:t> </a:t>
              </a:r>
            </a:p>
          </p:txBody>
        </p:sp>
        <p:sp>
          <p:nvSpPr>
            <p:cNvPr id="14" name="Zone de texte 1">
              <a:extLst>
                <a:ext uri="{FF2B5EF4-FFF2-40B4-BE49-F238E27FC236}">
                  <a16:creationId xmlns:a16="http://schemas.microsoft.com/office/drawing/2014/main" id="{C46B5CBA-0CE5-4247-87E1-6EC14E03CFDF}"/>
                </a:ext>
              </a:extLst>
            </p:cNvPr>
            <p:cNvSpPr txBox="1"/>
            <p:nvPr/>
          </p:nvSpPr>
          <p:spPr>
            <a:xfrm>
              <a:off x="1180036" y="2249867"/>
              <a:ext cx="1424294" cy="2239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pPr algn="ctr" eaLnBrk="1" hangingPunct="1">
                <a:spcAft>
                  <a:spcPts val="0"/>
                </a:spcAft>
                <a:defRPr/>
              </a:pPr>
              <a:r>
                <a:rPr lang="fr-FR" sz="1400" i="1" dirty="0">
                  <a:solidFill>
                    <a:srgbClr val="000000"/>
                  </a:solidFill>
                  <a:latin typeface="Arial"/>
                  <a:ea typeface="ＭＳ 明朝"/>
                  <a:cs typeface="Times New Roman"/>
                </a:rPr>
                <a:t>Tirage au sort</a:t>
              </a:r>
              <a:endParaRPr lang="fr-FR" sz="1400" i="1" dirty="0">
                <a:solidFill>
                  <a:srgbClr val="000000"/>
                </a:solidFill>
                <a:ea typeface="ＭＳ 明朝"/>
                <a:cs typeface="Times New Roman"/>
              </a:endParaRPr>
            </a:p>
          </p:txBody>
        </p:sp>
      </p:grpSp>
      <p:sp>
        <p:nvSpPr>
          <p:cNvPr id="15" name="Ellipse 14">
            <a:extLst>
              <a:ext uri="{FF2B5EF4-FFF2-40B4-BE49-F238E27FC236}">
                <a16:creationId xmlns:a16="http://schemas.microsoft.com/office/drawing/2014/main" id="{7832BCFF-9113-BC4E-A644-328C94AC2A6B}"/>
              </a:ext>
            </a:extLst>
          </p:cNvPr>
          <p:cNvSpPr/>
          <p:nvPr/>
        </p:nvSpPr>
        <p:spPr>
          <a:xfrm>
            <a:off x="2281238" y="2774950"/>
            <a:ext cx="2160587" cy="53975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fr-FR" sz="1400" dirty="0">
                <a:solidFill>
                  <a:schemeClr val="tx1"/>
                </a:solidFill>
                <a:latin typeface="Arial"/>
                <a:ea typeface="ＭＳ 明朝"/>
                <a:cs typeface="Arial"/>
              </a:rPr>
              <a:t>Oncologue a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fr-FR" sz="1400" dirty="0">
                <a:solidFill>
                  <a:schemeClr val="tx1"/>
                </a:solidFill>
                <a:latin typeface="Arial"/>
                <a:ea typeface="ＭＳ 明朝"/>
                <a:cs typeface="Arial"/>
              </a:rPr>
              <a:t>Urologue a</a:t>
            </a:r>
            <a:endParaRPr lang="fr-FR" sz="1000" dirty="0">
              <a:solidFill>
                <a:schemeClr val="tx1"/>
              </a:solidFill>
              <a:latin typeface="Arial"/>
              <a:ea typeface="ＭＳ 明朝"/>
              <a:cs typeface="Arial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7AAB375-F28E-E644-9B87-5B000D0AD915}"/>
              </a:ext>
            </a:extLst>
          </p:cNvPr>
          <p:cNvSpPr/>
          <p:nvPr/>
        </p:nvSpPr>
        <p:spPr>
          <a:xfrm>
            <a:off x="4702175" y="2774950"/>
            <a:ext cx="2159000" cy="53975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fr-FR" sz="1400" dirty="0">
                <a:solidFill>
                  <a:schemeClr val="tx1"/>
                </a:solidFill>
                <a:latin typeface="Arial"/>
                <a:ea typeface="ＭＳ 明朝"/>
                <a:cs typeface="Arial"/>
              </a:rPr>
              <a:t>Oncologue b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fr-FR" sz="1400" dirty="0">
                <a:solidFill>
                  <a:schemeClr val="tx1"/>
                </a:solidFill>
                <a:latin typeface="Arial"/>
                <a:ea typeface="ＭＳ 明朝"/>
                <a:cs typeface="Arial"/>
              </a:rPr>
              <a:t>Urologue b</a:t>
            </a:r>
            <a:endParaRPr lang="fr-FR" sz="1000" dirty="0">
              <a:solidFill>
                <a:schemeClr val="tx1"/>
              </a:solidFill>
              <a:latin typeface="Arial"/>
              <a:ea typeface="ＭＳ 明朝"/>
              <a:cs typeface="Arial"/>
            </a:endParaRP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319B7944-2208-204A-A392-B46AD1AA1E73}"/>
              </a:ext>
            </a:extLst>
          </p:cNvPr>
          <p:cNvCxnSpPr/>
          <p:nvPr/>
        </p:nvCxnSpPr>
        <p:spPr>
          <a:xfrm>
            <a:off x="3189288" y="1982788"/>
            <a:ext cx="7937" cy="811212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 de texte 1">
            <a:extLst>
              <a:ext uri="{FF2B5EF4-FFF2-40B4-BE49-F238E27FC236}">
                <a16:creationId xmlns:a16="http://schemas.microsoft.com/office/drawing/2014/main" id="{368371CE-864D-6046-B129-6A746F1E4714}"/>
              </a:ext>
            </a:extLst>
          </p:cNvPr>
          <p:cNvSpPr txBox="1"/>
          <p:nvPr/>
        </p:nvSpPr>
        <p:spPr>
          <a:xfrm>
            <a:off x="2555875" y="2393950"/>
            <a:ext cx="620713" cy="26352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fr-FR" sz="1100" b="1" dirty="0">
                <a:solidFill>
                  <a:srgbClr val="800000"/>
                </a:solidFill>
                <a:latin typeface="Arial"/>
                <a:ea typeface="ＭＳ 明朝"/>
                <a:cs typeface="Times New Roman"/>
              </a:rPr>
              <a:t>50 cas</a:t>
            </a:r>
          </a:p>
        </p:txBody>
      </p:sp>
      <p:sp>
        <p:nvSpPr>
          <p:cNvPr id="19" name="Zone de texte 1">
            <a:extLst>
              <a:ext uri="{FF2B5EF4-FFF2-40B4-BE49-F238E27FC236}">
                <a16:creationId xmlns:a16="http://schemas.microsoft.com/office/drawing/2014/main" id="{5588C31F-D870-D743-8BDC-C89568074F21}"/>
              </a:ext>
            </a:extLst>
          </p:cNvPr>
          <p:cNvSpPr txBox="1"/>
          <p:nvPr/>
        </p:nvSpPr>
        <p:spPr>
          <a:xfrm>
            <a:off x="430213" y="2897188"/>
            <a:ext cx="1617662" cy="265112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spcAft>
                <a:spcPts val="0"/>
              </a:spcAft>
              <a:defRPr/>
            </a:pPr>
            <a:r>
              <a:rPr lang="fr-FR" sz="1400" b="1" dirty="0">
                <a:solidFill>
                  <a:schemeClr val="tx1"/>
                </a:solidFill>
                <a:latin typeface="Arial"/>
                <a:ea typeface="ＭＳ 明朝"/>
                <a:cs typeface="Times New Roman"/>
              </a:rPr>
              <a:t>Revue des cas</a:t>
            </a:r>
          </a:p>
        </p:txBody>
      </p:sp>
      <p:sp>
        <p:nvSpPr>
          <p:cNvPr id="59400" name="Rectangle 24613">
            <a:extLst>
              <a:ext uri="{FF2B5EF4-FFF2-40B4-BE49-F238E27FC236}">
                <a16:creationId xmlns:a16="http://schemas.microsoft.com/office/drawing/2014/main" id="{27AD3088-4868-CD46-90A5-AC690FCF7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3313" y="2165350"/>
            <a:ext cx="115887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8000" bIns="180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100">
                <a:solidFill>
                  <a:srgbClr val="DA560D"/>
                </a:solidFill>
              </a:rPr>
              <a:t>34 R </a:t>
            </a:r>
            <a:r>
              <a:rPr lang="fr-FR" altLang="fr-FR" sz="1100" baseline="30000">
                <a:solidFill>
                  <a:srgbClr val="DA560D"/>
                </a:solidFill>
              </a:rPr>
              <a:t>-  </a:t>
            </a:r>
            <a:r>
              <a:rPr lang="fr-FR" altLang="fr-FR" sz="1100">
                <a:solidFill>
                  <a:srgbClr val="DA560D"/>
                </a:solidFill>
              </a:rPr>
              <a:t>M </a:t>
            </a:r>
            <a:r>
              <a:rPr lang="fr-FR" altLang="fr-FR" sz="1100" baseline="30000">
                <a:solidFill>
                  <a:srgbClr val="DA560D"/>
                </a:solidFill>
              </a:rPr>
              <a:t>-</a:t>
            </a:r>
          </a:p>
          <a:p>
            <a:pPr eaLnBrk="1" hangingPunct="1"/>
            <a:r>
              <a:rPr lang="fr-FR" altLang="fr-FR" sz="1100">
                <a:solidFill>
                  <a:srgbClr val="DA560D"/>
                </a:solidFill>
              </a:rPr>
              <a:t>33 R </a:t>
            </a:r>
            <a:r>
              <a:rPr lang="fr-FR" altLang="fr-FR" sz="1100" baseline="30000">
                <a:solidFill>
                  <a:srgbClr val="DA560D"/>
                </a:solidFill>
              </a:rPr>
              <a:t>+  </a:t>
            </a:r>
            <a:r>
              <a:rPr lang="fr-FR" altLang="fr-FR" sz="1100">
                <a:solidFill>
                  <a:srgbClr val="DA560D"/>
                </a:solidFill>
              </a:rPr>
              <a:t>M </a:t>
            </a:r>
            <a:r>
              <a:rPr lang="fr-FR" altLang="fr-FR" sz="1100" baseline="30000">
                <a:solidFill>
                  <a:srgbClr val="DA560D"/>
                </a:solidFill>
              </a:rPr>
              <a:t>-</a:t>
            </a:r>
          </a:p>
          <a:p>
            <a:pPr eaLnBrk="1" hangingPunct="1"/>
            <a:r>
              <a:rPr lang="fr-FR" altLang="fr-FR" sz="1100">
                <a:solidFill>
                  <a:srgbClr val="DA560D"/>
                </a:solidFill>
              </a:rPr>
              <a:t>33 R </a:t>
            </a:r>
            <a:r>
              <a:rPr lang="fr-FR" altLang="fr-FR" sz="1100" baseline="30000">
                <a:solidFill>
                  <a:srgbClr val="DA560D"/>
                </a:solidFill>
              </a:rPr>
              <a:t>-  </a:t>
            </a:r>
            <a:r>
              <a:rPr lang="fr-FR" altLang="fr-FR" sz="1100">
                <a:solidFill>
                  <a:srgbClr val="DA560D"/>
                </a:solidFill>
              </a:rPr>
              <a:t>M </a:t>
            </a:r>
            <a:r>
              <a:rPr lang="fr-FR" altLang="fr-FR" sz="1100" baseline="30000">
                <a:solidFill>
                  <a:srgbClr val="DA560D"/>
                </a:solidFill>
              </a:rPr>
              <a:t>+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1D1AFC0D-61CE-7647-BB0F-650A2FAD71E8}"/>
              </a:ext>
            </a:extLst>
          </p:cNvPr>
          <p:cNvCxnSpPr/>
          <p:nvPr/>
        </p:nvCxnSpPr>
        <p:spPr>
          <a:xfrm>
            <a:off x="3200400" y="2336800"/>
            <a:ext cx="2451100" cy="0"/>
          </a:xfrm>
          <a:prstGeom prst="straightConnector1">
            <a:avLst/>
          </a:prstGeom>
          <a:ln>
            <a:solidFill>
              <a:srgbClr val="80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DAECFF5E-4DD7-B844-84BE-89441D23C088}"/>
              </a:ext>
            </a:extLst>
          </p:cNvPr>
          <p:cNvCxnSpPr/>
          <p:nvPr/>
        </p:nvCxnSpPr>
        <p:spPr>
          <a:xfrm>
            <a:off x="5640388" y="2336800"/>
            <a:ext cx="0" cy="45720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 de texte 1">
            <a:extLst>
              <a:ext uri="{FF2B5EF4-FFF2-40B4-BE49-F238E27FC236}">
                <a16:creationId xmlns:a16="http://schemas.microsoft.com/office/drawing/2014/main" id="{7FA1787C-1CF1-7043-8B67-30913CF1CFF0}"/>
              </a:ext>
            </a:extLst>
          </p:cNvPr>
          <p:cNvSpPr txBox="1"/>
          <p:nvPr/>
        </p:nvSpPr>
        <p:spPr>
          <a:xfrm>
            <a:off x="4989513" y="2393950"/>
            <a:ext cx="620712" cy="26352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fr-FR" sz="1100" b="1" dirty="0">
                <a:solidFill>
                  <a:srgbClr val="800000"/>
                </a:solidFill>
                <a:latin typeface="Arial"/>
                <a:ea typeface="ＭＳ 明朝"/>
                <a:cs typeface="Times New Roman"/>
              </a:rPr>
              <a:t>50 cas</a:t>
            </a:r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251213A4-5343-8F45-861E-7477BDFB57EE}"/>
              </a:ext>
            </a:extLst>
          </p:cNvPr>
          <p:cNvCxnSpPr/>
          <p:nvPr/>
        </p:nvCxnSpPr>
        <p:spPr>
          <a:xfrm>
            <a:off x="3068638" y="1992313"/>
            <a:ext cx="120650" cy="0"/>
          </a:xfrm>
          <a:prstGeom prst="straightConnector1">
            <a:avLst/>
          </a:prstGeom>
          <a:ln>
            <a:solidFill>
              <a:srgbClr val="80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4DEB9B77-C8A7-2A4B-821B-1D2043B8D353}"/>
              </a:ext>
            </a:extLst>
          </p:cNvPr>
          <p:cNvCxnSpPr/>
          <p:nvPr/>
        </p:nvCxnSpPr>
        <p:spPr bwMode="auto">
          <a:xfrm>
            <a:off x="7270750" y="1377950"/>
            <a:ext cx="0" cy="4540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Zone de texte 1">
            <a:extLst>
              <a:ext uri="{FF2B5EF4-FFF2-40B4-BE49-F238E27FC236}">
                <a16:creationId xmlns:a16="http://schemas.microsoft.com/office/drawing/2014/main" id="{EBAA1F7E-9E2C-6948-8986-0C36C2B23FE6}"/>
              </a:ext>
            </a:extLst>
          </p:cNvPr>
          <p:cNvSpPr txBox="1"/>
          <p:nvPr/>
        </p:nvSpPr>
        <p:spPr bwMode="auto">
          <a:xfrm>
            <a:off x="6559550" y="1452563"/>
            <a:ext cx="1423988" cy="2238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/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fr-FR" sz="1400" i="1" dirty="0">
                <a:solidFill>
                  <a:srgbClr val="000000"/>
                </a:solidFill>
                <a:latin typeface="Arial"/>
                <a:ea typeface="ＭＳ 明朝"/>
                <a:cs typeface="Times New Roman"/>
              </a:rPr>
              <a:t>Tirage au sort</a:t>
            </a:r>
            <a:endParaRPr lang="fr-FR" sz="1400" i="1" dirty="0">
              <a:solidFill>
                <a:srgbClr val="000000"/>
              </a:solidFill>
              <a:ea typeface="ＭＳ 明朝"/>
              <a:cs typeface="Times New Roman"/>
            </a:endParaRP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61DEF345-7033-2149-8F69-DD51F4652CDD}"/>
              </a:ext>
            </a:extLst>
          </p:cNvPr>
          <p:cNvCxnSpPr/>
          <p:nvPr/>
        </p:nvCxnSpPr>
        <p:spPr>
          <a:xfrm>
            <a:off x="3506788" y="1989138"/>
            <a:ext cx="2574925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7383619C-4212-1E42-8A37-E69BBD3DD087}"/>
              </a:ext>
            </a:extLst>
          </p:cNvPr>
          <p:cNvCxnSpPr/>
          <p:nvPr/>
        </p:nvCxnSpPr>
        <p:spPr>
          <a:xfrm>
            <a:off x="3506788" y="1982788"/>
            <a:ext cx="0" cy="82232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Zone de texte 1">
            <a:extLst>
              <a:ext uri="{FF2B5EF4-FFF2-40B4-BE49-F238E27FC236}">
                <a16:creationId xmlns:a16="http://schemas.microsoft.com/office/drawing/2014/main" id="{0206B996-5A73-EC4E-B4E1-A5AC719E899E}"/>
              </a:ext>
            </a:extLst>
          </p:cNvPr>
          <p:cNvSpPr txBox="1"/>
          <p:nvPr/>
        </p:nvSpPr>
        <p:spPr>
          <a:xfrm>
            <a:off x="3514725" y="2393950"/>
            <a:ext cx="620713" cy="26352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fr-FR" sz="1100" b="1" dirty="0">
                <a:solidFill>
                  <a:schemeClr val="accent6">
                    <a:lumMod val="75000"/>
                  </a:schemeClr>
                </a:solidFill>
                <a:latin typeface="Arial"/>
                <a:ea typeface="ＭＳ 明朝"/>
                <a:cs typeface="Times New Roman"/>
              </a:rPr>
              <a:t>50 cas</a:t>
            </a:r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71AFB59F-25CC-B045-8474-50F34AEDD990}"/>
              </a:ext>
            </a:extLst>
          </p:cNvPr>
          <p:cNvCxnSpPr/>
          <p:nvPr/>
        </p:nvCxnSpPr>
        <p:spPr>
          <a:xfrm>
            <a:off x="5956300" y="1982788"/>
            <a:ext cx="0" cy="82232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Zone de texte 1">
            <a:extLst>
              <a:ext uri="{FF2B5EF4-FFF2-40B4-BE49-F238E27FC236}">
                <a16:creationId xmlns:a16="http://schemas.microsoft.com/office/drawing/2014/main" id="{0E263F10-0BE5-2C43-9741-31CC18D54BB9}"/>
              </a:ext>
            </a:extLst>
          </p:cNvPr>
          <p:cNvSpPr txBox="1"/>
          <p:nvPr/>
        </p:nvSpPr>
        <p:spPr>
          <a:xfrm>
            <a:off x="5935663" y="2393950"/>
            <a:ext cx="620712" cy="26352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fr-FR" sz="1100" b="1" dirty="0">
                <a:solidFill>
                  <a:schemeClr val="accent6">
                    <a:lumMod val="75000"/>
                  </a:schemeClr>
                </a:solidFill>
                <a:latin typeface="Arial"/>
                <a:ea typeface="ＭＳ 明朝"/>
                <a:cs typeface="Times New Roman"/>
              </a:rPr>
              <a:t>50 cas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20586B30-7823-204A-94D9-19797CBA08AC}"/>
              </a:ext>
            </a:extLst>
          </p:cNvPr>
          <p:cNvCxnSpPr/>
          <p:nvPr/>
        </p:nvCxnSpPr>
        <p:spPr bwMode="auto">
          <a:xfrm>
            <a:off x="1874838" y="1377950"/>
            <a:ext cx="0" cy="4540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1442" name="Grouper 99">
            <a:extLst>
              <a:ext uri="{FF2B5EF4-FFF2-40B4-BE49-F238E27FC236}">
                <a16:creationId xmlns:a16="http://schemas.microsoft.com/office/drawing/2014/main" id="{B02C8D1E-67AE-4847-982D-EFD57250404B}"/>
              </a:ext>
            </a:extLst>
          </p:cNvPr>
          <p:cNvGrpSpPr>
            <a:grpSpLocks/>
          </p:cNvGrpSpPr>
          <p:nvPr/>
        </p:nvGrpSpPr>
        <p:grpSpPr bwMode="auto">
          <a:xfrm>
            <a:off x="355600" y="247650"/>
            <a:ext cx="8343900" cy="1847850"/>
            <a:chOff x="371824" y="1044130"/>
            <a:chExt cx="8345696" cy="1849113"/>
          </a:xfrm>
        </p:grpSpPr>
        <p:sp>
          <p:nvSpPr>
            <p:cNvPr id="5" name="Zone de texte 1">
              <a:extLst>
                <a:ext uri="{FF2B5EF4-FFF2-40B4-BE49-F238E27FC236}">
                  <a16:creationId xmlns:a16="http://schemas.microsoft.com/office/drawing/2014/main" id="{B2E76718-D22A-764B-9DBD-EDB426D81ED9}"/>
                </a:ext>
              </a:extLst>
            </p:cNvPr>
            <p:cNvSpPr txBox="1"/>
            <p:nvPr/>
          </p:nvSpPr>
          <p:spPr>
            <a:xfrm>
              <a:off x="371824" y="1646204"/>
              <a:ext cx="2705682" cy="60366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spcAft>
                  <a:spcPts val="0"/>
                </a:spcAft>
                <a:defRPr/>
              </a:pPr>
              <a:r>
                <a:rPr lang="fr-FR" dirty="0">
                  <a:solidFill>
                    <a:srgbClr val="000000"/>
                  </a:solidFill>
                  <a:latin typeface="Arial"/>
                  <a:ea typeface="ＭＳ 明朝"/>
                  <a:cs typeface="Arial"/>
                </a:rPr>
                <a:t>14 050 </a:t>
              </a:r>
              <a:r>
                <a:rPr lang="fr-FR" dirty="0" err="1">
                  <a:solidFill>
                    <a:srgbClr val="000000"/>
                  </a:solidFill>
                  <a:latin typeface="Arial"/>
                  <a:ea typeface="ＭＳ 明朝"/>
                  <a:cs typeface="Arial"/>
                </a:rPr>
                <a:t>mCRPC</a:t>
              </a:r>
              <a:endParaRPr lang="fr-FR" dirty="0">
                <a:solidFill>
                  <a:srgbClr val="000000"/>
                </a:solidFill>
                <a:latin typeface="Arial"/>
                <a:ea typeface="ＭＳ 明朝"/>
                <a:cs typeface="Arial"/>
              </a:endParaRPr>
            </a:p>
          </p:txBody>
        </p:sp>
        <p:cxnSp>
          <p:nvCxnSpPr>
            <p:cNvPr id="6" name="Connecteur droit avec flèche 5">
              <a:extLst>
                <a:ext uri="{FF2B5EF4-FFF2-40B4-BE49-F238E27FC236}">
                  <a16:creationId xmlns:a16="http://schemas.microsoft.com/office/drawing/2014/main" id="{8C9BFC17-A381-B545-985E-0567ED4EABF5}"/>
                </a:ext>
              </a:extLst>
            </p:cNvPr>
            <p:cNvCxnSpPr/>
            <p:nvPr/>
          </p:nvCxnSpPr>
          <p:spPr>
            <a:xfrm flipH="1">
              <a:off x="3056865" y="1959155"/>
              <a:ext cx="146875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Zone de texte 1">
              <a:extLst>
                <a:ext uri="{FF2B5EF4-FFF2-40B4-BE49-F238E27FC236}">
                  <a16:creationId xmlns:a16="http://schemas.microsoft.com/office/drawing/2014/main" id="{F8419E76-54F1-A149-96D9-AB5997F289AA}"/>
                </a:ext>
              </a:extLst>
            </p:cNvPr>
            <p:cNvSpPr txBox="1"/>
            <p:nvPr/>
          </p:nvSpPr>
          <p:spPr>
            <a:xfrm>
              <a:off x="6043595" y="1647792"/>
              <a:ext cx="2507203" cy="60207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spcAft>
                  <a:spcPts val="0"/>
                </a:spcAft>
                <a:defRPr/>
              </a:pPr>
              <a:r>
                <a:rPr lang="fr-FR" dirty="0">
                  <a:solidFill>
                    <a:srgbClr val="000000"/>
                  </a:solidFill>
                  <a:latin typeface="Arial"/>
                  <a:ea typeface="ＭＳ 明朝"/>
                  <a:cs typeface="Arial"/>
                </a:rPr>
                <a:t>372 273 non-mCRPC </a:t>
              </a:r>
            </a:p>
          </p:txBody>
        </p:sp>
        <p:cxnSp>
          <p:nvCxnSpPr>
            <p:cNvPr id="8" name="Connecteur droit avec flèche 7">
              <a:extLst>
                <a:ext uri="{FF2B5EF4-FFF2-40B4-BE49-F238E27FC236}">
                  <a16:creationId xmlns:a16="http://schemas.microsoft.com/office/drawing/2014/main" id="{0C92FE87-80CE-354B-BCBF-A7C3A948831C}"/>
                </a:ext>
              </a:extLst>
            </p:cNvPr>
            <p:cNvCxnSpPr/>
            <p:nvPr/>
          </p:nvCxnSpPr>
          <p:spPr>
            <a:xfrm>
              <a:off x="4641531" y="1959155"/>
              <a:ext cx="146875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one de texte 1">
              <a:extLst>
                <a:ext uri="{FF2B5EF4-FFF2-40B4-BE49-F238E27FC236}">
                  <a16:creationId xmlns:a16="http://schemas.microsoft.com/office/drawing/2014/main" id="{A1AFD22D-AE12-F347-B656-208ADCB01276}"/>
                </a:ext>
              </a:extLst>
            </p:cNvPr>
            <p:cNvSpPr txBox="1"/>
            <p:nvPr/>
          </p:nvSpPr>
          <p:spPr>
            <a:xfrm>
              <a:off x="481386" y="2629538"/>
              <a:ext cx="2820007" cy="26370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spcAft>
                  <a:spcPts val="0"/>
                </a:spcAft>
                <a:defRPr/>
              </a:pPr>
              <a:r>
                <a:rPr lang="fr-FR" b="1" dirty="0">
                  <a:solidFill>
                    <a:srgbClr val="800000"/>
                  </a:solidFill>
                  <a:latin typeface="Arial"/>
                  <a:ea typeface="ＭＳ 明朝"/>
                  <a:cs typeface="Times New Roman"/>
                </a:rPr>
                <a:t>100 mCRPC</a:t>
              </a:r>
              <a:endParaRPr lang="fr-FR" sz="1100" baseline="30000" dirty="0">
                <a:solidFill>
                  <a:srgbClr val="800000"/>
                </a:solidFill>
                <a:ea typeface="ＭＳ 明朝"/>
                <a:cs typeface="Times New Roman"/>
              </a:endParaRPr>
            </a:p>
          </p:txBody>
        </p:sp>
        <p:sp>
          <p:nvSpPr>
            <p:cNvPr id="10" name="Zone de texte 1">
              <a:extLst>
                <a:ext uri="{FF2B5EF4-FFF2-40B4-BE49-F238E27FC236}">
                  <a16:creationId xmlns:a16="http://schemas.microsoft.com/office/drawing/2014/main" id="{A5C2938A-514A-A645-A2FA-1FEE2A936CFF}"/>
                </a:ext>
              </a:extLst>
            </p:cNvPr>
            <p:cNvSpPr txBox="1"/>
            <p:nvPr/>
          </p:nvSpPr>
          <p:spPr>
            <a:xfrm>
              <a:off x="5876872" y="2629538"/>
              <a:ext cx="2840648" cy="26370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spcAft>
                  <a:spcPts val="0"/>
                </a:spcAft>
                <a:defRPr/>
              </a:pPr>
              <a:r>
                <a:rPr lang="fr-FR" b="1" dirty="0">
                  <a:solidFill>
                    <a:schemeClr val="accent6">
                      <a:lumMod val="75000"/>
                    </a:schemeClr>
                  </a:solidFill>
                  <a:latin typeface="Arial"/>
                  <a:ea typeface="ＭＳ 明朝"/>
                  <a:cs typeface="Times New Roman"/>
                </a:rPr>
                <a:t>100 non-mCRPC </a:t>
              </a:r>
            </a:p>
          </p:txBody>
        </p:sp>
        <p:sp>
          <p:nvSpPr>
            <p:cNvPr id="11" name="Zone de texte 1">
              <a:extLst>
                <a:ext uri="{FF2B5EF4-FFF2-40B4-BE49-F238E27FC236}">
                  <a16:creationId xmlns:a16="http://schemas.microsoft.com/office/drawing/2014/main" id="{B76C1967-8E93-1D42-83D8-05F9DE5457D2}"/>
                </a:ext>
              </a:extLst>
            </p:cNvPr>
            <p:cNvSpPr txBox="1"/>
            <p:nvPr/>
          </p:nvSpPr>
          <p:spPr>
            <a:xfrm>
              <a:off x="1902503" y="1044130"/>
              <a:ext cx="5365318" cy="44162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72000" tIns="36000" rIns="72000" bIns="36000" anchor="ctr"/>
            <a:lstStyle/>
            <a:p>
              <a:pPr marL="0" lvl="1" algn="ctr" eaLnBrk="1" hangingPunct="1">
                <a:spcBef>
                  <a:spcPts val="0"/>
                </a:spcBef>
                <a:buClr>
                  <a:srgbClr val="800000"/>
                </a:buClr>
                <a:defRPr/>
              </a:pPr>
              <a:r>
                <a:rPr lang="fr-FR" dirty="0">
                  <a:solidFill>
                    <a:schemeClr val="tx1"/>
                  </a:solidFill>
                  <a:latin typeface="Arial"/>
                  <a:cs typeface="Arial"/>
                </a:rPr>
                <a:t>Patients avec cancer prostate</a:t>
              </a:r>
            </a:p>
            <a:p>
              <a:pPr marL="0" lvl="1" algn="ctr" eaLnBrk="1" hangingPunct="1">
                <a:spcBef>
                  <a:spcPts val="0"/>
                </a:spcBef>
                <a:buClr>
                  <a:srgbClr val="800000"/>
                </a:buClr>
                <a:defRPr/>
              </a:pPr>
              <a:r>
                <a:rPr lang="fr-FR" dirty="0">
                  <a:solidFill>
                    <a:schemeClr val="tx1"/>
                  </a:solidFill>
                  <a:latin typeface="Arial"/>
                  <a:cs typeface="Arial"/>
                </a:rPr>
                <a:t>386 323 </a:t>
              </a:r>
            </a:p>
          </p:txBody>
        </p:sp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id="{9BFBA4E5-4418-D942-9F4B-6E66291A0C83}"/>
                </a:ext>
              </a:extLst>
            </p:cNvPr>
            <p:cNvCxnSpPr/>
            <p:nvPr/>
          </p:nvCxnSpPr>
          <p:spPr>
            <a:xfrm>
              <a:off x="4587544" y="1533414"/>
              <a:ext cx="1587" cy="38602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Zone de texte 1">
              <a:extLst>
                <a:ext uri="{FF2B5EF4-FFF2-40B4-BE49-F238E27FC236}">
                  <a16:creationId xmlns:a16="http://schemas.microsoft.com/office/drawing/2014/main" id="{69C25B12-3EAE-B341-8829-7931D20AE0DD}"/>
                </a:ext>
              </a:extLst>
            </p:cNvPr>
            <p:cNvSpPr txBox="1"/>
            <p:nvPr/>
          </p:nvSpPr>
          <p:spPr>
            <a:xfrm>
              <a:off x="3487169" y="1763760"/>
              <a:ext cx="2203924" cy="3764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spcAft>
                  <a:spcPts val="0"/>
                </a:spcAft>
                <a:defRPr/>
              </a:pPr>
              <a:r>
                <a:rPr lang="fr-FR" sz="2000" b="1" dirty="0">
                  <a:solidFill>
                    <a:schemeClr val="tx1"/>
                  </a:solidFill>
                  <a:latin typeface="Arial"/>
                  <a:ea typeface="ＭＳ 明朝"/>
                  <a:cs typeface="Times New Roman"/>
                </a:rPr>
                <a:t>Algorithme</a:t>
              </a:r>
              <a:r>
                <a:rPr lang="fr-FR" b="1" dirty="0">
                  <a:solidFill>
                    <a:schemeClr val="tx1"/>
                  </a:solidFill>
                  <a:latin typeface="Arial"/>
                  <a:ea typeface="ＭＳ 明朝"/>
                  <a:cs typeface="Times New Roman"/>
                </a:rPr>
                <a:t> </a:t>
              </a:r>
            </a:p>
          </p:txBody>
        </p:sp>
        <p:sp>
          <p:nvSpPr>
            <p:cNvPr id="14" name="Zone de texte 1">
              <a:extLst>
                <a:ext uri="{FF2B5EF4-FFF2-40B4-BE49-F238E27FC236}">
                  <a16:creationId xmlns:a16="http://schemas.microsoft.com/office/drawing/2014/main" id="{65946947-058A-074D-8F8A-D04525CDFEC5}"/>
                </a:ext>
              </a:extLst>
            </p:cNvPr>
            <p:cNvSpPr txBox="1"/>
            <p:nvPr/>
          </p:nvSpPr>
          <p:spPr>
            <a:xfrm>
              <a:off x="1180036" y="2249867"/>
              <a:ext cx="1424294" cy="2239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pPr algn="ctr" eaLnBrk="1" hangingPunct="1">
                <a:spcAft>
                  <a:spcPts val="0"/>
                </a:spcAft>
                <a:defRPr/>
              </a:pPr>
              <a:r>
                <a:rPr lang="fr-FR" sz="1400" i="1" dirty="0">
                  <a:solidFill>
                    <a:srgbClr val="000000"/>
                  </a:solidFill>
                  <a:latin typeface="Arial"/>
                  <a:ea typeface="ＭＳ 明朝"/>
                  <a:cs typeface="Times New Roman"/>
                </a:rPr>
                <a:t>Tirage au sort</a:t>
              </a:r>
              <a:endParaRPr lang="fr-FR" sz="1400" i="1" dirty="0">
                <a:solidFill>
                  <a:srgbClr val="000000"/>
                </a:solidFill>
                <a:ea typeface="ＭＳ 明朝"/>
                <a:cs typeface="Times New Roman"/>
              </a:endParaRPr>
            </a:p>
          </p:txBody>
        </p:sp>
      </p:grpSp>
      <p:sp>
        <p:nvSpPr>
          <p:cNvPr id="15" name="Ellipse 14">
            <a:extLst>
              <a:ext uri="{FF2B5EF4-FFF2-40B4-BE49-F238E27FC236}">
                <a16:creationId xmlns:a16="http://schemas.microsoft.com/office/drawing/2014/main" id="{CA292B2C-9D64-2C4A-B43F-1901C5F71D73}"/>
              </a:ext>
            </a:extLst>
          </p:cNvPr>
          <p:cNvSpPr/>
          <p:nvPr/>
        </p:nvSpPr>
        <p:spPr>
          <a:xfrm>
            <a:off x="2281238" y="2774950"/>
            <a:ext cx="2160587" cy="53975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fr-FR" sz="1400" dirty="0">
                <a:solidFill>
                  <a:schemeClr val="tx1"/>
                </a:solidFill>
                <a:latin typeface="Arial"/>
                <a:ea typeface="ＭＳ 明朝"/>
                <a:cs typeface="Arial"/>
              </a:rPr>
              <a:t>Oncologue a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fr-FR" sz="1400" dirty="0">
                <a:solidFill>
                  <a:schemeClr val="tx1"/>
                </a:solidFill>
                <a:latin typeface="Arial"/>
                <a:ea typeface="ＭＳ 明朝"/>
                <a:cs typeface="Arial"/>
              </a:rPr>
              <a:t>Urologue a</a:t>
            </a:r>
            <a:endParaRPr lang="fr-FR" sz="1000" dirty="0">
              <a:solidFill>
                <a:schemeClr val="tx1"/>
              </a:solidFill>
              <a:latin typeface="Arial"/>
              <a:ea typeface="ＭＳ 明朝"/>
              <a:cs typeface="Arial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38EFDEED-8042-5346-A60E-AE59C74CBE84}"/>
              </a:ext>
            </a:extLst>
          </p:cNvPr>
          <p:cNvSpPr/>
          <p:nvPr/>
        </p:nvSpPr>
        <p:spPr>
          <a:xfrm>
            <a:off x="4702175" y="2774950"/>
            <a:ext cx="2159000" cy="53975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fr-FR" sz="1400" dirty="0">
                <a:solidFill>
                  <a:schemeClr val="tx1"/>
                </a:solidFill>
                <a:latin typeface="Arial"/>
                <a:ea typeface="ＭＳ 明朝"/>
                <a:cs typeface="Arial"/>
              </a:rPr>
              <a:t>Oncologue b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fr-FR" sz="1400" dirty="0">
                <a:solidFill>
                  <a:schemeClr val="tx1"/>
                </a:solidFill>
                <a:latin typeface="Arial"/>
                <a:ea typeface="ＭＳ 明朝"/>
                <a:cs typeface="Arial"/>
              </a:rPr>
              <a:t>Urologue b</a:t>
            </a:r>
            <a:endParaRPr lang="fr-FR" sz="1000" dirty="0">
              <a:solidFill>
                <a:schemeClr val="tx1"/>
              </a:solidFill>
              <a:latin typeface="Arial"/>
              <a:ea typeface="ＭＳ 明朝"/>
              <a:cs typeface="Arial"/>
            </a:endParaRP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772F50B2-838D-B141-84A2-AB497CBC31D4}"/>
              </a:ext>
            </a:extLst>
          </p:cNvPr>
          <p:cNvCxnSpPr/>
          <p:nvPr/>
        </p:nvCxnSpPr>
        <p:spPr>
          <a:xfrm>
            <a:off x="3189288" y="1982788"/>
            <a:ext cx="7937" cy="811212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 de texte 1">
            <a:extLst>
              <a:ext uri="{FF2B5EF4-FFF2-40B4-BE49-F238E27FC236}">
                <a16:creationId xmlns:a16="http://schemas.microsoft.com/office/drawing/2014/main" id="{C9AC4CF9-E434-8949-B640-DF048C209AF7}"/>
              </a:ext>
            </a:extLst>
          </p:cNvPr>
          <p:cNvSpPr txBox="1"/>
          <p:nvPr/>
        </p:nvSpPr>
        <p:spPr>
          <a:xfrm>
            <a:off x="2555875" y="2393950"/>
            <a:ext cx="620713" cy="26352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fr-FR" sz="1100" b="1" dirty="0">
                <a:solidFill>
                  <a:srgbClr val="800000"/>
                </a:solidFill>
                <a:latin typeface="Arial"/>
                <a:ea typeface="ＭＳ 明朝"/>
                <a:cs typeface="Times New Roman"/>
              </a:rPr>
              <a:t>50 cas</a:t>
            </a:r>
          </a:p>
        </p:txBody>
      </p:sp>
      <p:sp>
        <p:nvSpPr>
          <p:cNvPr id="19" name="Zone de texte 1">
            <a:extLst>
              <a:ext uri="{FF2B5EF4-FFF2-40B4-BE49-F238E27FC236}">
                <a16:creationId xmlns:a16="http://schemas.microsoft.com/office/drawing/2014/main" id="{EA7BD31F-3E3E-4141-AC93-919545EF5E2D}"/>
              </a:ext>
            </a:extLst>
          </p:cNvPr>
          <p:cNvSpPr txBox="1"/>
          <p:nvPr/>
        </p:nvSpPr>
        <p:spPr>
          <a:xfrm>
            <a:off x="430213" y="2897188"/>
            <a:ext cx="1617662" cy="265112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spcAft>
                <a:spcPts val="0"/>
              </a:spcAft>
              <a:defRPr/>
            </a:pPr>
            <a:r>
              <a:rPr lang="fr-FR" sz="1400" b="1" dirty="0">
                <a:solidFill>
                  <a:schemeClr val="tx1"/>
                </a:solidFill>
                <a:latin typeface="Arial"/>
                <a:ea typeface="ＭＳ 明朝"/>
                <a:cs typeface="Times New Roman"/>
              </a:rPr>
              <a:t>Revue des cas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B7324DD4-B9D8-7C4F-8A64-BD0504B9DFC8}"/>
              </a:ext>
            </a:extLst>
          </p:cNvPr>
          <p:cNvSpPr/>
          <p:nvPr/>
        </p:nvSpPr>
        <p:spPr>
          <a:xfrm>
            <a:off x="3127375" y="3579813"/>
            <a:ext cx="2879725" cy="60007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2">
                  <a:lumMod val="50000"/>
                </a:schemeClr>
              </a:gs>
              <a:gs pos="54000">
                <a:schemeClr val="bg2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fr-FR" sz="1400" dirty="0">
                <a:solidFill>
                  <a:schemeClr val="tx1"/>
                </a:solidFill>
                <a:latin typeface="Arial"/>
                <a:ea typeface="ＭＳ 明朝"/>
                <a:cs typeface="Arial"/>
              </a:rPr>
              <a:t>Oncologues a et b 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fr-FR" sz="1400" dirty="0">
                <a:solidFill>
                  <a:schemeClr val="tx1"/>
                </a:solidFill>
                <a:latin typeface="Arial"/>
                <a:ea typeface="ＭＳ 明朝"/>
                <a:cs typeface="Arial"/>
              </a:rPr>
              <a:t>Urologues a et b</a:t>
            </a:r>
            <a:endParaRPr lang="fr-FR" sz="1000" dirty="0">
              <a:solidFill>
                <a:schemeClr val="tx1"/>
              </a:solidFill>
              <a:latin typeface="Arial"/>
              <a:ea typeface="ＭＳ 明朝"/>
              <a:cs typeface="Arial"/>
            </a:endParaRPr>
          </a:p>
        </p:txBody>
      </p:sp>
      <p:sp>
        <p:nvSpPr>
          <p:cNvPr id="61449" name="Rectangle 24613">
            <a:extLst>
              <a:ext uri="{FF2B5EF4-FFF2-40B4-BE49-F238E27FC236}">
                <a16:creationId xmlns:a16="http://schemas.microsoft.com/office/drawing/2014/main" id="{39DE1AF4-174B-9843-8291-180278CC6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3313" y="2165350"/>
            <a:ext cx="115887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8000" bIns="180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100">
                <a:solidFill>
                  <a:srgbClr val="DA560D"/>
                </a:solidFill>
              </a:rPr>
              <a:t>34 R </a:t>
            </a:r>
            <a:r>
              <a:rPr lang="fr-FR" altLang="fr-FR" sz="1100" baseline="30000">
                <a:solidFill>
                  <a:srgbClr val="DA560D"/>
                </a:solidFill>
              </a:rPr>
              <a:t>-  </a:t>
            </a:r>
            <a:r>
              <a:rPr lang="fr-FR" altLang="fr-FR" sz="1100">
                <a:solidFill>
                  <a:srgbClr val="DA560D"/>
                </a:solidFill>
              </a:rPr>
              <a:t>M </a:t>
            </a:r>
            <a:r>
              <a:rPr lang="fr-FR" altLang="fr-FR" sz="1100" baseline="30000">
                <a:solidFill>
                  <a:srgbClr val="DA560D"/>
                </a:solidFill>
              </a:rPr>
              <a:t>-</a:t>
            </a:r>
          </a:p>
          <a:p>
            <a:pPr eaLnBrk="1" hangingPunct="1"/>
            <a:r>
              <a:rPr lang="fr-FR" altLang="fr-FR" sz="1100">
                <a:solidFill>
                  <a:srgbClr val="DA560D"/>
                </a:solidFill>
              </a:rPr>
              <a:t>33 R </a:t>
            </a:r>
            <a:r>
              <a:rPr lang="fr-FR" altLang="fr-FR" sz="1100" baseline="30000">
                <a:solidFill>
                  <a:srgbClr val="DA560D"/>
                </a:solidFill>
              </a:rPr>
              <a:t>+  </a:t>
            </a:r>
            <a:r>
              <a:rPr lang="fr-FR" altLang="fr-FR" sz="1100">
                <a:solidFill>
                  <a:srgbClr val="DA560D"/>
                </a:solidFill>
              </a:rPr>
              <a:t>M </a:t>
            </a:r>
            <a:r>
              <a:rPr lang="fr-FR" altLang="fr-FR" sz="1100" baseline="30000">
                <a:solidFill>
                  <a:srgbClr val="DA560D"/>
                </a:solidFill>
              </a:rPr>
              <a:t>-</a:t>
            </a:r>
          </a:p>
          <a:p>
            <a:pPr eaLnBrk="1" hangingPunct="1"/>
            <a:r>
              <a:rPr lang="fr-FR" altLang="fr-FR" sz="1100">
                <a:solidFill>
                  <a:srgbClr val="DA560D"/>
                </a:solidFill>
              </a:rPr>
              <a:t>33 R </a:t>
            </a:r>
            <a:r>
              <a:rPr lang="fr-FR" altLang="fr-FR" sz="1100" baseline="30000">
                <a:solidFill>
                  <a:srgbClr val="DA560D"/>
                </a:solidFill>
              </a:rPr>
              <a:t>-  </a:t>
            </a:r>
            <a:r>
              <a:rPr lang="fr-FR" altLang="fr-FR" sz="1100">
                <a:solidFill>
                  <a:srgbClr val="DA560D"/>
                </a:solidFill>
              </a:rPr>
              <a:t>M </a:t>
            </a:r>
            <a:r>
              <a:rPr lang="fr-FR" altLang="fr-FR" sz="1100" baseline="30000">
                <a:solidFill>
                  <a:srgbClr val="DA560D"/>
                </a:solidFill>
              </a:rPr>
              <a:t>+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F5816456-D25C-5F49-87AF-FC4AB5ABC118}"/>
              </a:ext>
            </a:extLst>
          </p:cNvPr>
          <p:cNvCxnSpPr/>
          <p:nvPr/>
        </p:nvCxnSpPr>
        <p:spPr>
          <a:xfrm>
            <a:off x="3200400" y="2336800"/>
            <a:ext cx="2451100" cy="0"/>
          </a:xfrm>
          <a:prstGeom prst="straightConnector1">
            <a:avLst/>
          </a:prstGeom>
          <a:ln>
            <a:solidFill>
              <a:srgbClr val="80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7C9A90E4-7695-5944-9A2A-EFF90CF377FE}"/>
              </a:ext>
            </a:extLst>
          </p:cNvPr>
          <p:cNvCxnSpPr/>
          <p:nvPr/>
        </p:nvCxnSpPr>
        <p:spPr>
          <a:xfrm>
            <a:off x="5640388" y="2336800"/>
            <a:ext cx="0" cy="45720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 de texte 1">
            <a:extLst>
              <a:ext uri="{FF2B5EF4-FFF2-40B4-BE49-F238E27FC236}">
                <a16:creationId xmlns:a16="http://schemas.microsoft.com/office/drawing/2014/main" id="{C90F5CFF-C4AA-E24D-9509-EC82A28D3CE7}"/>
              </a:ext>
            </a:extLst>
          </p:cNvPr>
          <p:cNvSpPr txBox="1"/>
          <p:nvPr/>
        </p:nvSpPr>
        <p:spPr>
          <a:xfrm>
            <a:off x="4989513" y="2393950"/>
            <a:ext cx="620712" cy="26352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fr-FR" sz="1100" b="1" dirty="0">
                <a:solidFill>
                  <a:srgbClr val="800000"/>
                </a:solidFill>
                <a:latin typeface="Arial"/>
                <a:ea typeface="ＭＳ 明朝"/>
                <a:cs typeface="Times New Roman"/>
              </a:rPr>
              <a:t>50 cas</a:t>
            </a:r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9DA587CA-8420-0844-A8A3-7943EF271DE0}"/>
              </a:ext>
            </a:extLst>
          </p:cNvPr>
          <p:cNvCxnSpPr/>
          <p:nvPr/>
        </p:nvCxnSpPr>
        <p:spPr>
          <a:xfrm>
            <a:off x="3506788" y="1989138"/>
            <a:ext cx="2574925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04AD5ACF-57FD-EC4B-BBA4-C4BC9E779ECC}"/>
              </a:ext>
            </a:extLst>
          </p:cNvPr>
          <p:cNvCxnSpPr/>
          <p:nvPr/>
        </p:nvCxnSpPr>
        <p:spPr>
          <a:xfrm>
            <a:off x="3506788" y="1982788"/>
            <a:ext cx="0" cy="82232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Zone de texte 1">
            <a:extLst>
              <a:ext uri="{FF2B5EF4-FFF2-40B4-BE49-F238E27FC236}">
                <a16:creationId xmlns:a16="http://schemas.microsoft.com/office/drawing/2014/main" id="{F313F2AD-DE80-1848-BF34-9943CE5B6393}"/>
              </a:ext>
            </a:extLst>
          </p:cNvPr>
          <p:cNvSpPr txBox="1"/>
          <p:nvPr/>
        </p:nvSpPr>
        <p:spPr>
          <a:xfrm>
            <a:off x="3514725" y="2393950"/>
            <a:ext cx="620713" cy="26352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fr-FR" sz="1100" b="1" dirty="0">
                <a:solidFill>
                  <a:schemeClr val="accent6">
                    <a:lumMod val="75000"/>
                  </a:schemeClr>
                </a:solidFill>
                <a:latin typeface="Arial"/>
                <a:ea typeface="ＭＳ 明朝"/>
                <a:cs typeface="Times New Roman"/>
              </a:rPr>
              <a:t>50 cas</a:t>
            </a: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9C7798BC-F69B-694E-84E2-40A3D2EB40A1}"/>
              </a:ext>
            </a:extLst>
          </p:cNvPr>
          <p:cNvCxnSpPr/>
          <p:nvPr/>
        </p:nvCxnSpPr>
        <p:spPr>
          <a:xfrm>
            <a:off x="5956300" y="1982788"/>
            <a:ext cx="0" cy="82232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Zone de texte 1">
            <a:extLst>
              <a:ext uri="{FF2B5EF4-FFF2-40B4-BE49-F238E27FC236}">
                <a16:creationId xmlns:a16="http://schemas.microsoft.com/office/drawing/2014/main" id="{95B538CA-6297-0744-AC21-0F7E242C958E}"/>
              </a:ext>
            </a:extLst>
          </p:cNvPr>
          <p:cNvSpPr txBox="1"/>
          <p:nvPr/>
        </p:nvSpPr>
        <p:spPr>
          <a:xfrm>
            <a:off x="5935663" y="2393950"/>
            <a:ext cx="620712" cy="26352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fr-FR" sz="1100" b="1" dirty="0">
                <a:solidFill>
                  <a:schemeClr val="accent6">
                    <a:lumMod val="75000"/>
                  </a:schemeClr>
                </a:solidFill>
                <a:latin typeface="Arial"/>
                <a:ea typeface="ＭＳ 明朝"/>
                <a:cs typeface="Times New Roman"/>
              </a:rPr>
              <a:t>50 cas</a:t>
            </a:r>
          </a:p>
        </p:txBody>
      </p:sp>
      <p:sp>
        <p:nvSpPr>
          <p:cNvPr id="30" name="Zone de texte 1">
            <a:extLst>
              <a:ext uri="{FF2B5EF4-FFF2-40B4-BE49-F238E27FC236}">
                <a16:creationId xmlns:a16="http://schemas.microsoft.com/office/drawing/2014/main" id="{140C7BA9-DCA1-584D-ABEF-AD7ACFBCF2FD}"/>
              </a:ext>
            </a:extLst>
          </p:cNvPr>
          <p:cNvSpPr txBox="1"/>
          <p:nvPr/>
        </p:nvSpPr>
        <p:spPr>
          <a:xfrm>
            <a:off x="430213" y="3709988"/>
            <a:ext cx="2540000" cy="265112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spcAft>
                <a:spcPts val="0"/>
              </a:spcAft>
              <a:defRPr/>
            </a:pPr>
            <a:r>
              <a:rPr lang="fr-FR" sz="1400" b="1" dirty="0">
                <a:solidFill>
                  <a:srgbClr val="000000"/>
                </a:solidFill>
                <a:latin typeface="Arial"/>
                <a:ea typeface="ＭＳ 明朝"/>
                <a:cs typeface="Times New Roman"/>
              </a:rPr>
              <a:t>Revue des cas discordants</a:t>
            </a:r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D399EF85-7BCA-7A41-B8E7-7E63A83E7D66}"/>
              </a:ext>
            </a:extLst>
          </p:cNvPr>
          <p:cNvCxnSpPr/>
          <p:nvPr/>
        </p:nvCxnSpPr>
        <p:spPr>
          <a:xfrm>
            <a:off x="3360738" y="3314700"/>
            <a:ext cx="0" cy="3857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153A8B41-3ED8-F044-8FEA-1C665972D2CE}"/>
              </a:ext>
            </a:extLst>
          </p:cNvPr>
          <p:cNvCxnSpPr/>
          <p:nvPr/>
        </p:nvCxnSpPr>
        <p:spPr>
          <a:xfrm flipH="1">
            <a:off x="5778500" y="3314700"/>
            <a:ext cx="0" cy="3857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243EB703-6CF1-D144-A88F-1CF88BFAF2D8}"/>
              </a:ext>
            </a:extLst>
          </p:cNvPr>
          <p:cNvCxnSpPr/>
          <p:nvPr/>
        </p:nvCxnSpPr>
        <p:spPr>
          <a:xfrm>
            <a:off x="3068638" y="1992313"/>
            <a:ext cx="120650" cy="0"/>
          </a:xfrm>
          <a:prstGeom prst="straightConnector1">
            <a:avLst/>
          </a:prstGeom>
          <a:ln>
            <a:solidFill>
              <a:srgbClr val="80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5B6A4DC9-4BA4-B048-8874-9C218160C452}"/>
              </a:ext>
            </a:extLst>
          </p:cNvPr>
          <p:cNvCxnSpPr/>
          <p:nvPr/>
        </p:nvCxnSpPr>
        <p:spPr bwMode="auto">
          <a:xfrm>
            <a:off x="7270750" y="1377950"/>
            <a:ext cx="0" cy="4540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Zone de texte 1">
            <a:extLst>
              <a:ext uri="{FF2B5EF4-FFF2-40B4-BE49-F238E27FC236}">
                <a16:creationId xmlns:a16="http://schemas.microsoft.com/office/drawing/2014/main" id="{73A30D34-67F3-B04C-943C-9E5CA3AFD9A0}"/>
              </a:ext>
            </a:extLst>
          </p:cNvPr>
          <p:cNvSpPr txBox="1"/>
          <p:nvPr/>
        </p:nvSpPr>
        <p:spPr bwMode="auto">
          <a:xfrm>
            <a:off x="6559550" y="1452563"/>
            <a:ext cx="1423988" cy="2238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/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fr-FR" sz="1400" i="1" dirty="0">
                <a:solidFill>
                  <a:srgbClr val="000000"/>
                </a:solidFill>
                <a:latin typeface="Arial"/>
                <a:ea typeface="ＭＳ 明朝"/>
                <a:cs typeface="Times New Roman"/>
              </a:rPr>
              <a:t>Tirage au sort</a:t>
            </a:r>
            <a:endParaRPr lang="fr-FR" sz="1400" i="1" dirty="0">
              <a:solidFill>
                <a:srgbClr val="000000"/>
              </a:solidFill>
              <a:ea typeface="ＭＳ 明朝"/>
              <a:cs typeface="Times New Roman"/>
            </a:endParaRPr>
          </a:p>
        </p:txBody>
      </p:sp>
      <p:sp>
        <p:nvSpPr>
          <p:cNvPr id="45" name="Zone de texte 1">
            <a:extLst>
              <a:ext uri="{FF2B5EF4-FFF2-40B4-BE49-F238E27FC236}">
                <a16:creationId xmlns:a16="http://schemas.microsoft.com/office/drawing/2014/main" id="{615D845C-2CDB-3148-B36D-92E5C4099C77}"/>
              </a:ext>
            </a:extLst>
          </p:cNvPr>
          <p:cNvSpPr txBox="1"/>
          <p:nvPr/>
        </p:nvSpPr>
        <p:spPr>
          <a:xfrm>
            <a:off x="5719763" y="3321050"/>
            <a:ext cx="958850" cy="26352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spcAft>
                <a:spcPts val="0"/>
              </a:spcAft>
              <a:defRPr/>
            </a:pPr>
            <a:r>
              <a:rPr lang="fr-FR" sz="900" b="1" dirty="0">
                <a:solidFill>
                  <a:schemeClr val="tx1"/>
                </a:solidFill>
                <a:latin typeface="Arial"/>
                <a:ea typeface="ＭＳ 明朝"/>
                <a:cs typeface="Times New Roman"/>
              </a:rPr>
              <a:t>Cas</a:t>
            </a:r>
          </a:p>
          <a:p>
            <a:pPr eaLnBrk="1" hangingPunct="1">
              <a:spcAft>
                <a:spcPts val="0"/>
              </a:spcAft>
              <a:defRPr/>
            </a:pPr>
            <a:r>
              <a:rPr lang="fr-FR" sz="900" b="1" dirty="0">
                <a:solidFill>
                  <a:schemeClr val="tx1"/>
                </a:solidFill>
                <a:latin typeface="Arial"/>
                <a:ea typeface="ＭＳ 明朝"/>
                <a:cs typeface="Times New Roman"/>
              </a:rPr>
              <a:t>discordants</a:t>
            </a:r>
          </a:p>
        </p:txBody>
      </p:sp>
      <p:sp>
        <p:nvSpPr>
          <p:cNvPr id="51" name="Zone de texte 1">
            <a:extLst>
              <a:ext uri="{FF2B5EF4-FFF2-40B4-BE49-F238E27FC236}">
                <a16:creationId xmlns:a16="http://schemas.microsoft.com/office/drawing/2014/main" id="{24D2E1E3-B28C-FF48-A7A8-F933D7E62E61}"/>
              </a:ext>
            </a:extLst>
          </p:cNvPr>
          <p:cNvSpPr txBox="1"/>
          <p:nvPr/>
        </p:nvSpPr>
        <p:spPr>
          <a:xfrm>
            <a:off x="2460625" y="3321050"/>
            <a:ext cx="958850" cy="26352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 eaLnBrk="1" hangingPunct="1">
              <a:spcAft>
                <a:spcPts val="0"/>
              </a:spcAft>
              <a:defRPr/>
            </a:pPr>
            <a:r>
              <a:rPr lang="fr-FR" sz="900" b="1" dirty="0">
                <a:solidFill>
                  <a:schemeClr val="tx1"/>
                </a:solidFill>
                <a:latin typeface="Arial"/>
                <a:ea typeface="ＭＳ 明朝"/>
                <a:cs typeface="Times New Roman"/>
              </a:rPr>
              <a:t>Cas</a:t>
            </a:r>
          </a:p>
          <a:p>
            <a:pPr algn="r" eaLnBrk="1" hangingPunct="1">
              <a:spcAft>
                <a:spcPts val="0"/>
              </a:spcAft>
              <a:defRPr/>
            </a:pPr>
            <a:r>
              <a:rPr lang="fr-FR" sz="900" b="1" dirty="0">
                <a:solidFill>
                  <a:schemeClr val="tx1"/>
                </a:solidFill>
                <a:latin typeface="Arial"/>
                <a:ea typeface="ＭＳ 明朝"/>
                <a:cs typeface="Times New Roman"/>
              </a:rPr>
              <a:t>discordants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0D025BCD-91EB-4B46-A7E9-59919A8BFA9D}"/>
              </a:ext>
            </a:extLst>
          </p:cNvPr>
          <p:cNvCxnSpPr/>
          <p:nvPr/>
        </p:nvCxnSpPr>
        <p:spPr bwMode="auto">
          <a:xfrm>
            <a:off x="1874838" y="1377950"/>
            <a:ext cx="0" cy="4540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3490" name="Grouper 99">
            <a:extLst>
              <a:ext uri="{FF2B5EF4-FFF2-40B4-BE49-F238E27FC236}">
                <a16:creationId xmlns:a16="http://schemas.microsoft.com/office/drawing/2014/main" id="{C41384A6-1680-5B45-B094-B67F109B6A6E}"/>
              </a:ext>
            </a:extLst>
          </p:cNvPr>
          <p:cNvGrpSpPr>
            <a:grpSpLocks/>
          </p:cNvGrpSpPr>
          <p:nvPr/>
        </p:nvGrpSpPr>
        <p:grpSpPr bwMode="auto">
          <a:xfrm>
            <a:off x="355600" y="247650"/>
            <a:ext cx="8343900" cy="1847850"/>
            <a:chOff x="371824" y="1044130"/>
            <a:chExt cx="8345696" cy="1849113"/>
          </a:xfrm>
        </p:grpSpPr>
        <p:sp>
          <p:nvSpPr>
            <p:cNvPr id="5" name="Zone de texte 1">
              <a:extLst>
                <a:ext uri="{FF2B5EF4-FFF2-40B4-BE49-F238E27FC236}">
                  <a16:creationId xmlns:a16="http://schemas.microsoft.com/office/drawing/2014/main" id="{AC3D680A-6B32-B549-B662-B578D39599FB}"/>
                </a:ext>
              </a:extLst>
            </p:cNvPr>
            <p:cNvSpPr txBox="1"/>
            <p:nvPr/>
          </p:nvSpPr>
          <p:spPr>
            <a:xfrm>
              <a:off x="371824" y="1646204"/>
              <a:ext cx="2705682" cy="60366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spcAft>
                  <a:spcPts val="0"/>
                </a:spcAft>
                <a:defRPr/>
              </a:pPr>
              <a:r>
                <a:rPr lang="fr-FR" dirty="0">
                  <a:solidFill>
                    <a:srgbClr val="000000"/>
                  </a:solidFill>
                  <a:latin typeface="Arial"/>
                  <a:ea typeface="ＭＳ 明朝"/>
                  <a:cs typeface="Arial"/>
                </a:rPr>
                <a:t>14 050 </a:t>
              </a:r>
              <a:r>
                <a:rPr lang="fr-FR" dirty="0" err="1">
                  <a:solidFill>
                    <a:srgbClr val="000000"/>
                  </a:solidFill>
                  <a:latin typeface="Arial"/>
                  <a:ea typeface="ＭＳ 明朝"/>
                  <a:cs typeface="Arial"/>
                </a:rPr>
                <a:t>mCRPC</a:t>
              </a:r>
              <a:endParaRPr lang="fr-FR" dirty="0">
                <a:solidFill>
                  <a:srgbClr val="000000"/>
                </a:solidFill>
                <a:latin typeface="Arial"/>
                <a:ea typeface="ＭＳ 明朝"/>
                <a:cs typeface="Arial"/>
              </a:endParaRPr>
            </a:p>
          </p:txBody>
        </p:sp>
        <p:cxnSp>
          <p:nvCxnSpPr>
            <p:cNvPr id="6" name="Connecteur droit avec flèche 5">
              <a:extLst>
                <a:ext uri="{FF2B5EF4-FFF2-40B4-BE49-F238E27FC236}">
                  <a16:creationId xmlns:a16="http://schemas.microsoft.com/office/drawing/2014/main" id="{90B69E20-F0CF-1E4A-8F5F-FEAEF9FB5266}"/>
                </a:ext>
              </a:extLst>
            </p:cNvPr>
            <p:cNvCxnSpPr/>
            <p:nvPr/>
          </p:nvCxnSpPr>
          <p:spPr>
            <a:xfrm flipH="1">
              <a:off x="3056865" y="1959155"/>
              <a:ext cx="146875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Zone de texte 1">
              <a:extLst>
                <a:ext uri="{FF2B5EF4-FFF2-40B4-BE49-F238E27FC236}">
                  <a16:creationId xmlns:a16="http://schemas.microsoft.com/office/drawing/2014/main" id="{D6573F6F-6F3E-F444-8F55-2BDFB865421D}"/>
                </a:ext>
              </a:extLst>
            </p:cNvPr>
            <p:cNvSpPr txBox="1"/>
            <p:nvPr/>
          </p:nvSpPr>
          <p:spPr>
            <a:xfrm>
              <a:off x="6043595" y="1647792"/>
              <a:ext cx="2507203" cy="60207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spcAft>
                  <a:spcPts val="0"/>
                </a:spcAft>
                <a:defRPr/>
              </a:pPr>
              <a:r>
                <a:rPr lang="fr-FR" dirty="0">
                  <a:solidFill>
                    <a:srgbClr val="000000"/>
                  </a:solidFill>
                  <a:latin typeface="Arial"/>
                  <a:ea typeface="ＭＳ 明朝"/>
                  <a:cs typeface="Arial"/>
                </a:rPr>
                <a:t>372 273 non-mCRPC </a:t>
              </a:r>
            </a:p>
          </p:txBody>
        </p:sp>
        <p:cxnSp>
          <p:nvCxnSpPr>
            <p:cNvPr id="8" name="Connecteur droit avec flèche 7">
              <a:extLst>
                <a:ext uri="{FF2B5EF4-FFF2-40B4-BE49-F238E27FC236}">
                  <a16:creationId xmlns:a16="http://schemas.microsoft.com/office/drawing/2014/main" id="{654508A6-30B2-6548-939C-6AC0DDCDD274}"/>
                </a:ext>
              </a:extLst>
            </p:cNvPr>
            <p:cNvCxnSpPr/>
            <p:nvPr/>
          </p:nvCxnSpPr>
          <p:spPr>
            <a:xfrm>
              <a:off x="4641531" y="1959155"/>
              <a:ext cx="146875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one de texte 1">
              <a:extLst>
                <a:ext uri="{FF2B5EF4-FFF2-40B4-BE49-F238E27FC236}">
                  <a16:creationId xmlns:a16="http://schemas.microsoft.com/office/drawing/2014/main" id="{13D5D325-D090-354E-AB32-F23E2E8B78AD}"/>
                </a:ext>
              </a:extLst>
            </p:cNvPr>
            <p:cNvSpPr txBox="1"/>
            <p:nvPr/>
          </p:nvSpPr>
          <p:spPr>
            <a:xfrm>
              <a:off x="481386" y="2629538"/>
              <a:ext cx="2820007" cy="26370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spcAft>
                  <a:spcPts val="0"/>
                </a:spcAft>
                <a:defRPr/>
              </a:pPr>
              <a:r>
                <a:rPr lang="fr-FR" b="1" dirty="0">
                  <a:solidFill>
                    <a:srgbClr val="800000"/>
                  </a:solidFill>
                  <a:latin typeface="Arial"/>
                  <a:ea typeface="ＭＳ 明朝"/>
                  <a:cs typeface="Times New Roman"/>
                </a:rPr>
                <a:t>100 mCRPC</a:t>
              </a:r>
              <a:endParaRPr lang="fr-FR" sz="1100" baseline="30000" dirty="0">
                <a:solidFill>
                  <a:srgbClr val="800000"/>
                </a:solidFill>
                <a:ea typeface="ＭＳ 明朝"/>
                <a:cs typeface="Times New Roman"/>
              </a:endParaRPr>
            </a:p>
          </p:txBody>
        </p:sp>
        <p:sp>
          <p:nvSpPr>
            <p:cNvPr id="10" name="Zone de texte 1">
              <a:extLst>
                <a:ext uri="{FF2B5EF4-FFF2-40B4-BE49-F238E27FC236}">
                  <a16:creationId xmlns:a16="http://schemas.microsoft.com/office/drawing/2014/main" id="{8079A68C-4BD4-BE49-9303-338D72035E5D}"/>
                </a:ext>
              </a:extLst>
            </p:cNvPr>
            <p:cNvSpPr txBox="1"/>
            <p:nvPr/>
          </p:nvSpPr>
          <p:spPr>
            <a:xfrm>
              <a:off x="5876872" y="2629538"/>
              <a:ext cx="2840648" cy="26370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spcAft>
                  <a:spcPts val="0"/>
                </a:spcAft>
                <a:defRPr/>
              </a:pPr>
              <a:r>
                <a:rPr lang="fr-FR" b="1" dirty="0">
                  <a:solidFill>
                    <a:schemeClr val="accent6">
                      <a:lumMod val="75000"/>
                    </a:schemeClr>
                  </a:solidFill>
                  <a:latin typeface="Arial"/>
                  <a:ea typeface="ＭＳ 明朝"/>
                  <a:cs typeface="Times New Roman"/>
                </a:rPr>
                <a:t>100 non-mCRPC </a:t>
              </a:r>
            </a:p>
          </p:txBody>
        </p:sp>
        <p:sp>
          <p:nvSpPr>
            <p:cNvPr id="11" name="Zone de texte 1">
              <a:extLst>
                <a:ext uri="{FF2B5EF4-FFF2-40B4-BE49-F238E27FC236}">
                  <a16:creationId xmlns:a16="http://schemas.microsoft.com/office/drawing/2014/main" id="{A2D371F2-551E-5D4A-BB2A-4E024D2070F5}"/>
                </a:ext>
              </a:extLst>
            </p:cNvPr>
            <p:cNvSpPr txBox="1"/>
            <p:nvPr/>
          </p:nvSpPr>
          <p:spPr>
            <a:xfrm>
              <a:off x="1902503" y="1044130"/>
              <a:ext cx="5365318" cy="44162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72000" tIns="36000" rIns="72000" bIns="36000" anchor="ctr"/>
            <a:lstStyle/>
            <a:p>
              <a:pPr marL="0" lvl="1" algn="ctr" eaLnBrk="1" hangingPunct="1">
                <a:spcBef>
                  <a:spcPts val="0"/>
                </a:spcBef>
                <a:buClr>
                  <a:srgbClr val="800000"/>
                </a:buClr>
                <a:defRPr/>
              </a:pPr>
              <a:r>
                <a:rPr lang="fr-FR" dirty="0">
                  <a:solidFill>
                    <a:schemeClr val="tx1"/>
                  </a:solidFill>
                  <a:latin typeface="Arial"/>
                  <a:cs typeface="Arial"/>
                </a:rPr>
                <a:t>Patients avec cancer prostate</a:t>
              </a:r>
            </a:p>
            <a:p>
              <a:pPr marL="0" lvl="1" algn="ctr" eaLnBrk="1" hangingPunct="1">
                <a:spcBef>
                  <a:spcPts val="0"/>
                </a:spcBef>
                <a:buClr>
                  <a:srgbClr val="800000"/>
                </a:buClr>
                <a:defRPr/>
              </a:pPr>
              <a:r>
                <a:rPr lang="fr-FR" dirty="0">
                  <a:solidFill>
                    <a:schemeClr val="tx1"/>
                  </a:solidFill>
                  <a:latin typeface="Arial"/>
                  <a:cs typeface="Arial"/>
                </a:rPr>
                <a:t>386 323 </a:t>
              </a:r>
            </a:p>
          </p:txBody>
        </p:sp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id="{E937D703-D65B-D246-8635-CA84DCB31D4E}"/>
                </a:ext>
              </a:extLst>
            </p:cNvPr>
            <p:cNvCxnSpPr/>
            <p:nvPr/>
          </p:nvCxnSpPr>
          <p:spPr>
            <a:xfrm>
              <a:off x="4587544" y="1533414"/>
              <a:ext cx="1587" cy="38602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Zone de texte 1">
              <a:extLst>
                <a:ext uri="{FF2B5EF4-FFF2-40B4-BE49-F238E27FC236}">
                  <a16:creationId xmlns:a16="http://schemas.microsoft.com/office/drawing/2014/main" id="{7B7D59C6-59A7-E349-9CAC-94946AD1D4A1}"/>
                </a:ext>
              </a:extLst>
            </p:cNvPr>
            <p:cNvSpPr txBox="1"/>
            <p:nvPr/>
          </p:nvSpPr>
          <p:spPr>
            <a:xfrm>
              <a:off x="3487169" y="1763760"/>
              <a:ext cx="2203924" cy="3764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spcAft>
                  <a:spcPts val="0"/>
                </a:spcAft>
                <a:defRPr/>
              </a:pPr>
              <a:r>
                <a:rPr lang="fr-FR" sz="2000" b="1" dirty="0">
                  <a:solidFill>
                    <a:schemeClr val="tx1"/>
                  </a:solidFill>
                  <a:latin typeface="Arial"/>
                  <a:ea typeface="ＭＳ 明朝"/>
                  <a:cs typeface="Times New Roman"/>
                </a:rPr>
                <a:t>Algorithme</a:t>
              </a:r>
              <a:r>
                <a:rPr lang="fr-FR" b="1" dirty="0">
                  <a:solidFill>
                    <a:schemeClr val="tx1"/>
                  </a:solidFill>
                  <a:latin typeface="Arial"/>
                  <a:ea typeface="ＭＳ 明朝"/>
                  <a:cs typeface="Times New Roman"/>
                </a:rPr>
                <a:t> </a:t>
              </a:r>
            </a:p>
          </p:txBody>
        </p:sp>
        <p:sp>
          <p:nvSpPr>
            <p:cNvPr id="14" name="Zone de texte 1">
              <a:extLst>
                <a:ext uri="{FF2B5EF4-FFF2-40B4-BE49-F238E27FC236}">
                  <a16:creationId xmlns:a16="http://schemas.microsoft.com/office/drawing/2014/main" id="{1C2FB5AB-F0A4-9A4F-B852-84DE25163D57}"/>
                </a:ext>
              </a:extLst>
            </p:cNvPr>
            <p:cNvSpPr txBox="1"/>
            <p:nvPr/>
          </p:nvSpPr>
          <p:spPr>
            <a:xfrm>
              <a:off x="1180036" y="2249867"/>
              <a:ext cx="1424294" cy="2239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pPr algn="ctr" eaLnBrk="1" hangingPunct="1">
                <a:spcAft>
                  <a:spcPts val="0"/>
                </a:spcAft>
                <a:defRPr/>
              </a:pPr>
              <a:r>
                <a:rPr lang="fr-FR" sz="1400" i="1" dirty="0">
                  <a:solidFill>
                    <a:srgbClr val="000000"/>
                  </a:solidFill>
                  <a:latin typeface="Arial"/>
                  <a:ea typeface="ＭＳ 明朝"/>
                  <a:cs typeface="Times New Roman"/>
                </a:rPr>
                <a:t>Tirage au sort</a:t>
              </a:r>
              <a:endParaRPr lang="fr-FR" sz="1400" i="1" dirty="0">
                <a:solidFill>
                  <a:srgbClr val="000000"/>
                </a:solidFill>
                <a:ea typeface="ＭＳ 明朝"/>
                <a:cs typeface="Times New Roman"/>
              </a:endParaRPr>
            </a:p>
          </p:txBody>
        </p:sp>
      </p:grpSp>
      <p:sp>
        <p:nvSpPr>
          <p:cNvPr id="15" name="Ellipse 14">
            <a:extLst>
              <a:ext uri="{FF2B5EF4-FFF2-40B4-BE49-F238E27FC236}">
                <a16:creationId xmlns:a16="http://schemas.microsoft.com/office/drawing/2014/main" id="{F8952F05-C3D0-554A-9259-8D5D81883913}"/>
              </a:ext>
            </a:extLst>
          </p:cNvPr>
          <p:cNvSpPr/>
          <p:nvPr/>
        </p:nvSpPr>
        <p:spPr>
          <a:xfrm>
            <a:off x="2281238" y="2774950"/>
            <a:ext cx="2160587" cy="53975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fr-FR" sz="1400" dirty="0">
                <a:solidFill>
                  <a:schemeClr val="tx1"/>
                </a:solidFill>
                <a:latin typeface="Arial"/>
                <a:ea typeface="ＭＳ 明朝"/>
                <a:cs typeface="Arial"/>
              </a:rPr>
              <a:t>Oncologue a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fr-FR" sz="1400" dirty="0">
                <a:solidFill>
                  <a:schemeClr val="tx1"/>
                </a:solidFill>
                <a:latin typeface="Arial"/>
                <a:ea typeface="ＭＳ 明朝"/>
                <a:cs typeface="Arial"/>
              </a:rPr>
              <a:t>Urologue a</a:t>
            </a:r>
            <a:endParaRPr lang="fr-FR" sz="1000" dirty="0">
              <a:solidFill>
                <a:schemeClr val="tx1"/>
              </a:solidFill>
              <a:latin typeface="Arial"/>
              <a:ea typeface="ＭＳ 明朝"/>
              <a:cs typeface="Arial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0A78BB2A-82F8-7541-9924-5F795042F43A}"/>
              </a:ext>
            </a:extLst>
          </p:cNvPr>
          <p:cNvSpPr/>
          <p:nvPr/>
        </p:nvSpPr>
        <p:spPr>
          <a:xfrm>
            <a:off x="4702175" y="2774950"/>
            <a:ext cx="2159000" cy="53975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fr-FR" sz="1400" dirty="0">
                <a:solidFill>
                  <a:schemeClr val="tx1"/>
                </a:solidFill>
                <a:latin typeface="Arial"/>
                <a:ea typeface="ＭＳ 明朝"/>
                <a:cs typeface="Arial"/>
              </a:rPr>
              <a:t>Oncologue b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fr-FR" sz="1400" dirty="0">
                <a:solidFill>
                  <a:schemeClr val="tx1"/>
                </a:solidFill>
                <a:latin typeface="Arial"/>
                <a:ea typeface="ＭＳ 明朝"/>
                <a:cs typeface="Arial"/>
              </a:rPr>
              <a:t>Urologue b</a:t>
            </a:r>
            <a:endParaRPr lang="fr-FR" sz="1000" dirty="0">
              <a:solidFill>
                <a:schemeClr val="tx1"/>
              </a:solidFill>
              <a:latin typeface="Arial"/>
              <a:ea typeface="ＭＳ 明朝"/>
              <a:cs typeface="Arial"/>
            </a:endParaRP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CB57C09A-77E4-2944-83CF-7DA4C4D15701}"/>
              </a:ext>
            </a:extLst>
          </p:cNvPr>
          <p:cNvCxnSpPr/>
          <p:nvPr/>
        </p:nvCxnSpPr>
        <p:spPr>
          <a:xfrm>
            <a:off x="3189288" y="1982788"/>
            <a:ext cx="7937" cy="811212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 de texte 1">
            <a:extLst>
              <a:ext uri="{FF2B5EF4-FFF2-40B4-BE49-F238E27FC236}">
                <a16:creationId xmlns:a16="http://schemas.microsoft.com/office/drawing/2014/main" id="{158D4003-684E-5148-A7B8-175BDE14C669}"/>
              </a:ext>
            </a:extLst>
          </p:cNvPr>
          <p:cNvSpPr txBox="1"/>
          <p:nvPr/>
        </p:nvSpPr>
        <p:spPr>
          <a:xfrm>
            <a:off x="2555875" y="2393950"/>
            <a:ext cx="620713" cy="26352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fr-FR" sz="1100" b="1" dirty="0">
                <a:solidFill>
                  <a:srgbClr val="800000"/>
                </a:solidFill>
                <a:latin typeface="Arial"/>
                <a:ea typeface="ＭＳ 明朝"/>
                <a:cs typeface="Times New Roman"/>
              </a:rPr>
              <a:t>50 cas</a:t>
            </a:r>
          </a:p>
        </p:txBody>
      </p:sp>
      <p:sp>
        <p:nvSpPr>
          <p:cNvPr id="19" name="Zone de texte 1">
            <a:extLst>
              <a:ext uri="{FF2B5EF4-FFF2-40B4-BE49-F238E27FC236}">
                <a16:creationId xmlns:a16="http://schemas.microsoft.com/office/drawing/2014/main" id="{D0D15DC4-70B3-EF45-BE75-7B7D748E54EA}"/>
              </a:ext>
            </a:extLst>
          </p:cNvPr>
          <p:cNvSpPr txBox="1"/>
          <p:nvPr/>
        </p:nvSpPr>
        <p:spPr>
          <a:xfrm>
            <a:off x="430213" y="2897188"/>
            <a:ext cx="1617662" cy="265112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spcAft>
                <a:spcPts val="0"/>
              </a:spcAft>
              <a:defRPr/>
            </a:pPr>
            <a:r>
              <a:rPr lang="fr-FR" sz="1400" b="1" dirty="0">
                <a:solidFill>
                  <a:schemeClr val="tx1"/>
                </a:solidFill>
                <a:latin typeface="Arial"/>
                <a:ea typeface="ＭＳ 明朝"/>
                <a:cs typeface="Times New Roman"/>
              </a:rPr>
              <a:t>Revue des cas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E8718B30-3B16-024C-A4E4-CA05FA2604DE}"/>
              </a:ext>
            </a:extLst>
          </p:cNvPr>
          <p:cNvSpPr/>
          <p:nvPr/>
        </p:nvSpPr>
        <p:spPr>
          <a:xfrm>
            <a:off x="3127375" y="3579813"/>
            <a:ext cx="2879725" cy="60007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2">
                  <a:lumMod val="50000"/>
                </a:schemeClr>
              </a:gs>
              <a:gs pos="54000">
                <a:schemeClr val="bg2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fr-FR" sz="1400" dirty="0">
                <a:solidFill>
                  <a:schemeClr val="tx1"/>
                </a:solidFill>
                <a:latin typeface="Arial"/>
                <a:ea typeface="ＭＳ 明朝"/>
                <a:cs typeface="Arial"/>
              </a:rPr>
              <a:t>Oncologues a et b 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fr-FR" sz="1400" dirty="0">
                <a:solidFill>
                  <a:schemeClr val="tx1"/>
                </a:solidFill>
                <a:latin typeface="Arial"/>
                <a:ea typeface="ＭＳ 明朝"/>
                <a:cs typeface="Arial"/>
              </a:rPr>
              <a:t>Urologues a et b</a:t>
            </a:r>
            <a:endParaRPr lang="fr-FR" sz="1000" dirty="0">
              <a:solidFill>
                <a:schemeClr val="tx1"/>
              </a:solidFill>
              <a:latin typeface="Arial"/>
              <a:ea typeface="ＭＳ 明朝"/>
              <a:cs typeface="Arial"/>
            </a:endParaRPr>
          </a:p>
        </p:txBody>
      </p:sp>
      <p:sp>
        <p:nvSpPr>
          <p:cNvPr id="63497" name="Rectangle 24613">
            <a:extLst>
              <a:ext uri="{FF2B5EF4-FFF2-40B4-BE49-F238E27FC236}">
                <a16:creationId xmlns:a16="http://schemas.microsoft.com/office/drawing/2014/main" id="{519CC44F-5E0F-F14A-B204-448C1D187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3313" y="2165350"/>
            <a:ext cx="115887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8000" bIns="180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100">
                <a:solidFill>
                  <a:srgbClr val="DA560D"/>
                </a:solidFill>
              </a:rPr>
              <a:t>34 R </a:t>
            </a:r>
            <a:r>
              <a:rPr lang="fr-FR" altLang="fr-FR" sz="1100" baseline="30000">
                <a:solidFill>
                  <a:srgbClr val="DA560D"/>
                </a:solidFill>
              </a:rPr>
              <a:t>-  </a:t>
            </a:r>
            <a:r>
              <a:rPr lang="fr-FR" altLang="fr-FR" sz="1100">
                <a:solidFill>
                  <a:srgbClr val="DA560D"/>
                </a:solidFill>
              </a:rPr>
              <a:t>M </a:t>
            </a:r>
            <a:r>
              <a:rPr lang="fr-FR" altLang="fr-FR" sz="1100" baseline="30000">
                <a:solidFill>
                  <a:srgbClr val="DA560D"/>
                </a:solidFill>
              </a:rPr>
              <a:t>-</a:t>
            </a:r>
          </a:p>
          <a:p>
            <a:pPr eaLnBrk="1" hangingPunct="1"/>
            <a:r>
              <a:rPr lang="fr-FR" altLang="fr-FR" sz="1100">
                <a:solidFill>
                  <a:srgbClr val="DA560D"/>
                </a:solidFill>
              </a:rPr>
              <a:t>33 R </a:t>
            </a:r>
            <a:r>
              <a:rPr lang="fr-FR" altLang="fr-FR" sz="1100" baseline="30000">
                <a:solidFill>
                  <a:srgbClr val="DA560D"/>
                </a:solidFill>
              </a:rPr>
              <a:t>+  </a:t>
            </a:r>
            <a:r>
              <a:rPr lang="fr-FR" altLang="fr-FR" sz="1100">
                <a:solidFill>
                  <a:srgbClr val="DA560D"/>
                </a:solidFill>
              </a:rPr>
              <a:t>M </a:t>
            </a:r>
            <a:r>
              <a:rPr lang="fr-FR" altLang="fr-FR" sz="1100" baseline="30000">
                <a:solidFill>
                  <a:srgbClr val="DA560D"/>
                </a:solidFill>
              </a:rPr>
              <a:t>-</a:t>
            </a:r>
          </a:p>
          <a:p>
            <a:pPr eaLnBrk="1" hangingPunct="1"/>
            <a:r>
              <a:rPr lang="fr-FR" altLang="fr-FR" sz="1100">
                <a:solidFill>
                  <a:srgbClr val="DA560D"/>
                </a:solidFill>
              </a:rPr>
              <a:t>33 R </a:t>
            </a:r>
            <a:r>
              <a:rPr lang="fr-FR" altLang="fr-FR" sz="1100" baseline="30000">
                <a:solidFill>
                  <a:srgbClr val="DA560D"/>
                </a:solidFill>
              </a:rPr>
              <a:t>-  </a:t>
            </a:r>
            <a:r>
              <a:rPr lang="fr-FR" altLang="fr-FR" sz="1100">
                <a:solidFill>
                  <a:srgbClr val="DA560D"/>
                </a:solidFill>
              </a:rPr>
              <a:t>M </a:t>
            </a:r>
            <a:r>
              <a:rPr lang="fr-FR" altLang="fr-FR" sz="1100" baseline="30000">
                <a:solidFill>
                  <a:srgbClr val="DA560D"/>
                </a:solidFill>
              </a:rPr>
              <a:t>+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4A646DBC-0088-674F-A61B-DD524E4D4FE7}"/>
              </a:ext>
            </a:extLst>
          </p:cNvPr>
          <p:cNvCxnSpPr/>
          <p:nvPr/>
        </p:nvCxnSpPr>
        <p:spPr>
          <a:xfrm>
            <a:off x="3200400" y="2336800"/>
            <a:ext cx="2451100" cy="0"/>
          </a:xfrm>
          <a:prstGeom prst="straightConnector1">
            <a:avLst/>
          </a:prstGeom>
          <a:ln>
            <a:solidFill>
              <a:srgbClr val="80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3D85DD19-EA07-834B-A28D-AA2494DA86A4}"/>
              </a:ext>
            </a:extLst>
          </p:cNvPr>
          <p:cNvCxnSpPr/>
          <p:nvPr/>
        </p:nvCxnSpPr>
        <p:spPr>
          <a:xfrm>
            <a:off x="5640388" y="2336800"/>
            <a:ext cx="0" cy="45720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 de texte 1">
            <a:extLst>
              <a:ext uri="{FF2B5EF4-FFF2-40B4-BE49-F238E27FC236}">
                <a16:creationId xmlns:a16="http://schemas.microsoft.com/office/drawing/2014/main" id="{3E23591B-ACF8-4A4A-BF35-257F388E5E04}"/>
              </a:ext>
            </a:extLst>
          </p:cNvPr>
          <p:cNvSpPr txBox="1"/>
          <p:nvPr/>
        </p:nvSpPr>
        <p:spPr>
          <a:xfrm>
            <a:off x="4989513" y="2393950"/>
            <a:ext cx="620712" cy="26352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fr-FR" sz="1100" b="1" dirty="0">
                <a:solidFill>
                  <a:srgbClr val="800000"/>
                </a:solidFill>
                <a:latin typeface="Arial"/>
                <a:ea typeface="ＭＳ 明朝"/>
                <a:cs typeface="Times New Roman"/>
              </a:rPr>
              <a:t>50 cas</a:t>
            </a:r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B727F654-C2C0-0B4B-9B58-600364FC3640}"/>
              </a:ext>
            </a:extLst>
          </p:cNvPr>
          <p:cNvCxnSpPr/>
          <p:nvPr/>
        </p:nvCxnSpPr>
        <p:spPr>
          <a:xfrm>
            <a:off x="3506788" y="1989138"/>
            <a:ext cx="2574925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642C5F51-754C-654C-A679-BD14DFC8D5FD}"/>
              </a:ext>
            </a:extLst>
          </p:cNvPr>
          <p:cNvCxnSpPr/>
          <p:nvPr/>
        </p:nvCxnSpPr>
        <p:spPr>
          <a:xfrm>
            <a:off x="3506788" y="1982788"/>
            <a:ext cx="0" cy="82232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Zone de texte 1">
            <a:extLst>
              <a:ext uri="{FF2B5EF4-FFF2-40B4-BE49-F238E27FC236}">
                <a16:creationId xmlns:a16="http://schemas.microsoft.com/office/drawing/2014/main" id="{995FDD40-EF48-7240-B1CD-EE23169FBFED}"/>
              </a:ext>
            </a:extLst>
          </p:cNvPr>
          <p:cNvSpPr txBox="1"/>
          <p:nvPr/>
        </p:nvSpPr>
        <p:spPr>
          <a:xfrm>
            <a:off x="3514725" y="2393950"/>
            <a:ext cx="620713" cy="26352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fr-FR" sz="1100" b="1" dirty="0">
                <a:solidFill>
                  <a:schemeClr val="accent6">
                    <a:lumMod val="75000"/>
                  </a:schemeClr>
                </a:solidFill>
                <a:latin typeface="Arial"/>
                <a:ea typeface="ＭＳ 明朝"/>
                <a:cs typeface="Times New Roman"/>
              </a:rPr>
              <a:t>50 cas</a:t>
            </a: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AC73F7BF-CA5C-4B47-A5E4-F36709383D1C}"/>
              </a:ext>
            </a:extLst>
          </p:cNvPr>
          <p:cNvCxnSpPr/>
          <p:nvPr/>
        </p:nvCxnSpPr>
        <p:spPr>
          <a:xfrm>
            <a:off x="5956300" y="1982788"/>
            <a:ext cx="0" cy="82232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Zone de texte 1">
            <a:extLst>
              <a:ext uri="{FF2B5EF4-FFF2-40B4-BE49-F238E27FC236}">
                <a16:creationId xmlns:a16="http://schemas.microsoft.com/office/drawing/2014/main" id="{2E02C853-3287-6741-AF61-2FC558B468C6}"/>
              </a:ext>
            </a:extLst>
          </p:cNvPr>
          <p:cNvSpPr txBox="1"/>
          <p:nvPr/>
        </p:nvSpPr>
        <p:spPr>
          <a:xfrm>
            <a:off x="5935663" y="2393950"/>
            <a:ext cx="620712" cy="26352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fr-FR" sz="1100" b="1" dirty="0">
                <a:solidFill>
                  <a:schemeClr val="accent6">
                    <a:lumMod val="75000"/>
                  </a:schemeClr>
                </a:solidFill>
                <a:latin typeface="Arial"/>
                <a:ea typeface="ＭＳ 明朝"/>
                <a:cs typeface="Times New Roman"/>
              </a:rPr>
              <a:t>50 cas</a:t>
            </a:r>
          </a:p>
        </p:txBody>
      </p:sp>
      <p:sp>
        <p:nvSpPr>
          <p:cNvPr id="30" name="Zone de texte 1">
            <a:extLst>
              <a:ext uri="{FF2B5EF4-FFF2-40B4-BE49-F238E27FC236}">
                <a16:creationId xmlns:a16="http://schemas.microsoft.com/office/drawing/2014/main" id="{EB8F1AE2-D35E-A94C-A0B4-75D54070538E}"/>
              </a:ext>
            </a:extLst>
          </p:cNvPr>
          <p:cNvSpPr txBox="1"/>
          <p:nvPr/>
        </p:nvSpPr>
        <p:spPr>
          <a:xfrm>
            <a:off x="430213" y="3709988"/>
            <a:ext cx="2540000" cy="265112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spcAft>
                <a:spcPts val="0"/>
              </a:spcAft>
              <a:defRPr/>
            </a:pPr>
            <a:r>
              <a:rPr lang="fr-FR" sz="1400" b="1" dirty="0">
                <a:solidFill>
                  <a:srgbClr val="000000"/>
                </a:solidFill>
                <a:latin typeface="Arial"/>
                <a:ea typeface="ＭＳ 明朝"/>
                <a:cs typeface="Times New Roman"/>
              </a:rPr>
              <a:t>Revue des cas discordants</a:t>
            </a:r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287D9F16-4681-E34D-B286-FB474809C95C}"/>
              </a:ext>
            </a:extLst>
          </p:cNvPr>
          <p:cNvCxnSpPr/>
          <p:nvPr/>
        </p:nvCxnSpPr>
        <p:spPr>
          <a:xfrm>
            <a:off x="3360738" y="3314700"/>
            <a:ext cx="0" cy="3857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9DCA4461-5739-3649-976D-F1E87DD3C97B}"/>
              </a:ext>
            </a:extLst>
          </p:cNvPr>
          <p:cNvCxnSpPr/>
          <p:nvPr/>
        </p:nvCxnSpPr>
        <p:spPr>
          <a:xfrm flipH="1">
            <a:off x="5778500" y="3314700"/>
            <a:ext cx="0" cy="3857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F9E1F604-D543-8E44-AECD-73D54479A1A6}"/>
              </a:ext>
            </a:extLst>
          </p:cNvPr>
          <p:cNvCxnSpPr/>
          <p:nvPr/>
        </p:nvCxnSpPr>
        <p:spPr>
          <a:xfrm>
            <a:off x="3068638" y="1992313"/>
            <a:ext cx="120650" cy="0"/>
          </a:xfrm>
          <a:prstGeom prst="straightConnector1">
            <a:avLst/>
          </a:prstGeom>
          <a:ln>
            <a:solidFill>
              <a:srgbClr val="80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C49FCF6B-AC9B-5541-90DA-6BA4F270D7EF}"/>
              </a:ext>
            </a:extLst>
          </p:cNvPr>
          <p:cNvCxnSpPr/>
          <p:nvPr/>
        </p:nvCxnSpPr>
        <p:spPr bwMode="auto">
          <a:xfrm>
            <a:off x="7270750" y="1377950"/>
            <a:ext cx="0" cy="4540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Zone de texte 1">
            <a:extLst>
              <a:ext uri="{FF2B5EF4-FFF2-40B4-BE49-F238E27FC236}">
                <a16:creationId xmlns:a16="http://schemas.microsoft.com/office/drawing/2014/main" id="{BE6A970F-F574-D148-925D-D06D6FA471D4}"/>
              </a:ext>
            </a:extLst>
          </p:cNvPr>
          <p:cNvSpPr txBox="1"/>
          <p:nvPr/>
        </p:nvSpPr>
        <p:spPr bwMode="auto">
          <a:xfrm>
            <a:off x="6559550" y="1452563"/>
            <a:ext cx="1423988" cy="2238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/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fr-FR" sz="1400" i="1" dirty="0">
                <a:solidFill>
                  <a:srgbClr val="000000"/>
                </a:solidFill>
                <a:latin typeface="Arial"/>
                <a:ea typeface="ＭＳ 明朝"/>
                <a:cs typeface="Times New Roman"/>
              </a:rPr>
              <a:t>Tirage au sort</a:t>
            </a:r>
            <a:endParaRPr lang="fr-FR" sz="1400" i="1" dirty="0">
              <a:solidFill>
                <a:srgbClr val="000000"/>
              </a:solidFill>
              <a:ea typeface="ＭＳ 明朝"/>
              <a:cs typeface="Times New Roman"/>
            </a:endParaRPr>
          </a:p>
        </p:txBody>
      </p:sp>
      <p:sp>
        <p:nvSpPr>
          <p:cNvPr id="45" name="Zone de texte 1">
            <a:extLst>
              <a:ext uri="{FF2B5EF4-FFF2-40B4-BE49-F238E27FC236}">
                <a16:creationId xmlns:a16="http://schemas.microsoft.com/office/drawing/2014/main" id="{167294DF-0D3F-864A-966A-307D54D72E7A}"/>
              </a:ext>
            </a:extLst>
          </p:cNvPr>
          <p:cNvSpPr txBox="1"/>
          <p:nvPr/>
        </p:nvSpPr>
        <p:spPr>
          <a:xfrm>
            <a:off x="5719763" y="3321050"/>
            <a:ext cx="958850" cy="26352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spcAft>
                <a:spcPts val="0"/>
              </a:spcAft>
              <a:defRPr/>
            </a:pPr>
            <a:r>
              <a:rPr lang="fr-FR" sz="900" b="1" dirty="0">
                <a:solidFill>
                  <a:schemeClr val="tx1"/>
                </a:solidFill>
                <a:latin typeface="Arial"/>
                <a:ea typeface="ＭＳ 明朝"/>
                <a:cs typeface="Times New Roman"/>
              </a:rPr>
              <a:t>Cas</a:t>
            </a:r>
          </a:p>
          <a:p>
            <a:pPr eaLnBrk="1" hangingPunct="1">
              <a:spcAft>
                <a:spcPts val="0"/>
              </a:spcAft>
              <a:defRPr/>
            </a:pPr>
            <a:r>
              <a:rPr lang="fr-FR" sz="900" b="1" dirty="0">
                <a:solidFill>
                  <a:schemeClr val="tx1"/>
                </a:solidFill>
                <a:latin typeface="Arial"/>
                <a:ea typeface="ＭＳ 明朝"/>
                <a:cs typeface="Times New Roman"/>
              </a:rPr>
              <a:t>discordants</a:t>
            </a:r>
          </a:p>
        </p:txBody>
      </p:sp>
      <p:sp>
        <p:nvSpPr>
          <p:cNvPr id="51" name="Zone de texte 1">
            <a:extLst>
              <a:ext uri="{FF2B5EF4-FFF2-40B4-BE49-F238E27FC236}">
                <a16:creationId xmlns:a16="http://schemas.microsoft.com/office/drawing/2014/main" id="{710EB636-521B-A14B-BCE7-C30355AE63E1}"/>
              </a:ext>
            </a:extLst>
          </p:cNvPr>
          <p:cNvSpPr txBox="1"/>
          <p:nvPr/>
        </p:nvSpPr>
        <p:spPr>
          <a:xfrm>
            <a:off x="2460625" y="3321050"/>
            <a:ext cx="958850" cy="26352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 eaLnBrk="1" hangingPunct="1">
              <a:spcAft>
                <a:spcPts val="0"/>
              </a:spcAft>
              <a:defRPr/>
            </a:pPr>
            <a:r>
              <a:rPr lang="fr-FR" sz="900" b="1" dirty="0">
                <a:solidFill>
                  <a:schemeClr val="tx1"/>
                </a:solidFill>
                <a:latin typeface="Arial"/>
                <a:ea typeface="ＭＳ 明朝"/>
                <a:cs typeface="Times New Roman"/>
              </a:rPr>
              <a:t>Cas</a:t>
            </a:r>
          </a:p>
          <a:p>
            <a:pPr algn="r" eaLnBrk="1" hangingPunct="1">
              <a:spcAft>
                <a:spcPts val="0"/>
              </a:spcAft>
              <a:defRPr/>
            </a:pPr>
            <a:r>
              <a:rPr lang="fr-FR" sz="900" b="1" dirty="0">
                <a:solidFill>
                  <a:schemeClr val="tx1"/>
                </a:solidFill>
                <a:latin typeface="Arial"/>
                <a:ea typeface="ＭＳ 明朝"/>
                <a:cs typeface="Times New Roman"/>
              </a:rPr>
              <a:t>discordants</a:t>
            </a:r>
          </a:p>
        </p:txBody>
      </p:sp>
      <p:sp>
        <p:nvSpPr>
          <p:cNvPr id="52" name="Hexagone 51">
            <a:extLst>
              <a:ext uri="{FF2B5EF4-FFF2-40B4-BE49-F238E27FC236}">
                <a16:creationId xmlns:a16="http://schemas.microsoft.com/office/drawing/2014/main" id="{9831B4F6-12A9-FE48-A0A2-D6182B2B7A53}"/>
              </a:ext>
            </a:extLst>
          </p:cNvPr>
          <p:cNvSpPr/>
          <p:nvPr/>
        </p:nvSpPr>
        <p:spPr>
          <a:xfrm>
            <a:off x="2276475" y="4573588"/>
            <a:ext cx="4581525" cy="450850"/>
          </a:xfrm>
          <a:prstGeom prst="hexagon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CA" sz="1200" dirty="0">
                <a:latin typeface="Arial"/>
                <a:cs typeface="Arial"/>
              </a:rPr>
              <a:t>VP	FP	VN	FN</a:t>
            </a:r>
          </a:p>
          <a:p>
            <a:pPr algn="ctr" eaLnBrk="1" hangingPunct="1">
              <a:defRPr/>
            </a:pPr>
            <a:r>
              <a:rPr lang="fr-CA" sz="1200" dirty="0">
                <a:latin typeface="Arial"/>
                <a:cs typeface="Arial"/>
              </a:rPr>
              <a:t>Calcul des performances</a:t>
            </a:r>
          </a:p>
        </p:txBody>
      </p:sp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9A12E576-19C9-714E-89E6-68CDC32F1FCE}"/>
              </a:ext>
            </a:extLst>
          </p:cNvPr>
          <p:cNvCxnSpPr/>
          <p:nvPr/>
        </p:nvCxnSpPr>
        <p:spPr>
          <a:xfrm flipV="1">
            <a:off x="2546350" y="4333875"/>
            <a:ext cx="0" cy="236538"/>
          </a:xfrm>
          <a:prstGeom prst="straightConnector1">
            <a:avLst/>
          </a:prstGeom>
          <a:ln>
            <a:solidFill>
              <a:srgbClr val="80000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8367ADC1-0B0A-D24C-8555-4BCEAD392B17}"/>
              </a:ext>
            </a:extLst>
          </p:cNvPr>
          <p:cNvCxnSpPr/>
          <p:nvPr/>
        </p:nvCxnSpPr>
        <p:spPr>
          <a:xfrm flipV="1">
            <a:off x="6604000" y="4333875"/>
            <a:ext cx="0" cy="236538"/>
          </a:xfrm>
          <a:prstGeom prst="straightConnector1">
            <a:avLst/>
          </a:prstGeom>
          <a:ln>
            <a:solidFill>
              <a:srgbClr val="80000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4055D969-D5EB-2549-A37C-05FABE425E1B}"/>
              </a:ext>
            </a:extLst>
          </p:cNvPr>
          <p:cNvCxnSpPr/>
          <p:nvPr/>
        </p:nvCxnSpPr>
        <p:spPr>
          <a:xfrm flipV="1">
            <a:off x="3192463" y="4333875"/>
            <a:ext cx="0" cy="236538"/>
          </a:xfrm>
          <a:prstGeom prst="straightConnector1">
            <a:avLst/>
          </a:prstGeom>
          <a:ln>
            <a:solidFill>
              <a:srgbClr val="80000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>
            <a:extLst>
              <a:ext uri="{FF2B5EF4-FFF2-40B4-BE49-F238E27FC236}">
                <a16:creationId xmlns:a16="http://schemas.microsoft.com/office/drawing/2014/main" id="{94BFDFF0-8889-7344-BDF1-0B7DD9CE0D7C}"/>
              </a:ext>
            </a:extLst>
          </p:cNvPr>
          <p:cNvCxnSpPr/>
          <p:nvPr/>
        </p:nvCxnSpPr>
        <p:spPr>
          <a:xfrm flipV="1">
            <a:off x="5956300" y="4338638"/>
            <a:ext cx="0" cy="234950"/>
          </a:xfrm>
          <a:prstGeom prst="straightConnector1">
            <a:avLst/>
          </a:prstGeom>
          <a:ln>
            <a:solidFill>
              <a:srgbClr val="80000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0ABFF980-72F5-5745-A1C5-3379146A898F}"/>
              </a:ext>
            </a:extLst>
          </p:cNvPr>
          <p:cNvCxnSpPr/>
          <p:nvPr/>
        </p:nvCxnSpPr>
        <p:spPr>
          <a:xfrm flipV="1">
            <a:off x="3894138" y="4333875"/>
            <a:ext cx="0" cy="236538"/>
          </a:xfrm>
          <a:prstGeom prst="straightConnector1">
            <a:avLst/>
          </a:prstGeom>
          <a:ln>
            <a:solidFill>
              <a:srgbClr val="80000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9DB01764-2814-9945-8911-CA2F410E0130}"/>
              </a:ext>
            </a:extLst>
          </p:cNvPr>
          <p:cNvCxnSpPr/>
          <p:nvPr/>
        </p:nvCxnSpPr>
        <p:spPr>
          <a:xfrm flipV="1">
            <a:off x="5257800" y="4333875"/>
            <a:ext cx="0" cy="236538"/>
          </a:xfrm>
          <a:prstGeom prst="straightConnector1">
            <a:avLst/>
          </a:prstGeom>
          <a:ln>
            <a:solidFill>
              <a:srgbClr val="80000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>
            <a:extLst>
              <a:ext uri="{FF2B5EF4-FFF2-40B4-BE49-F238E27FC236}">
                <a16:creationId xmlns:a16="http://schemas.microsoft.com/office/drawing/2014/main" id="{694D81E4-4842-D54F-A365-F581C7074D86}"/>
              </a:ext>
            </a:extLst>
          </p:cNvPr>
          <p:cNvCxnSpPr/>
          <p:nvPr/>
        </p:nvCxnSpPr>
        <p:spPr>
          <a:xfrm flipV="1">
            <a:off x="4578350" y="4333875"/>
            <a:ext cx="0" cy="236538"/>
          </a:xfrm>
          <a:prstGeom prst="straightConnector1">
            <a:avLst/>
          </a:prstGeom>
          <a:ln>
            <a:solidFill>
              <a:srgbClr val="80000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Image 2" descr="histo_fiche_PAT_3..pdf">
            <a:extLst>
              <a:ext uri="{FF2B5EF4-FFF2-40B4-BE49-F238E27FC236}">
                <a16:creationId xmlns:a16="http://schemas.microsoft.com/office/drawing/2014/main" id="{17E3A810-5F48-2F43-BB4B-D1A809933E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7" r="3105" b="11111"/>
          <a:stretch>
            <a:fillRect/>
          </a:stretch>
        </p:blipFill>
        <p:spPr bwMode="auto">
          <a:xfrm>
            <a:off x="458788" y="0"/>
            <a:ext cx="7993062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8" name="ZoneTexte 3">
            <a:extLst>
              <a:ext uri="{FF2B5EF4-FFF2-40B4-BE49-F238E27FC236}">
                <a16:creationId xmlns:a16="http://schemas.microsoft.com/office/drawing/2014/main" id="{909C7361-BC3F-1147-B740-809C5D8D8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8338" y="263525"/>
            <a:ext cx="769937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000">
                <a:solidFill>
                  <a:srgbClr val="800000"/>
                </a:solidFill>
              </a:rPr>
              <a:t>Fiche</a:t>
            </a:r>
            <a:r>
              <a:rPr lang="fr-FR" altLang="fr-FR" sz="1800">
                <a:solidFill>
                  <a:srgbClr val="800000"/>
                </a:solidFill>
              </a:rPr>
              <a:t> Historique patient </a:t>
            </a:r>
          </a:p>
          <a:p>
            <a:pPr algn="ctr" eaLnBrk="1" hangingPunct="1"/>
            <a:r>
              <a:rPr lang="fr-FR" altLang="fr-FR" sz="1800">
                <a:solidFill>
                  <a:srgbClr val="800000"/>
                </a:solidFill>
              </a:rPr>
              <a:t>anonymisée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re 1">
            <a:extLst>
              <a:ext uri="{FF2B5EF4-FFF2-40B4-BE49-F238E27FC236}">
                <a16:creationId xmlns:a16="http://schemas.microsoft.com/office/drawing/2014/main" id="{CC291E57-2ECF-E342-B400-98BEC4B0E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>
                <a:ea typeface="ＭＳ Ｐゴシック" panose="020B0600070205080204" pitchFamily="34" charset="-128"/>
              </a:rPr>
              <a:t>Validation diagnostic</a:t>
            </a:r>
            <a:endParaRPr lang="fr-FR" altLang="fr-FR">
              <a:ea typeface="ＭＳ Ｐゴシック" panose="020B0600070205080204" pitchFamily="34" charset="-128"/>
            </a:endParaRPr>
          </a:p>
        </p:txBody>
      </p:sp>
      <p:sp>
        <p:nvSpPr>
          <p:cNvPr id="34818" name="ZoneTexte 3">
            <a:extLst>
              <a:ext uri="{FF2B5EF4-FFF2-40B4-BE49-F238E27FC236}">
                <a16:creationId xmlns:a16="http://schemas.microsoft.com/office/drawing/2014/main" id="{D93DF04A-9CF5-EB44-BFCC-A60CA06E8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1513" y="2054225"/>
            <a:ext cx="3055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r-FR" altLang="fr-FR" sz="1800"/>
          </a:p>
        </p:txBody>
      </p:sp>
      <p:sp>
        <p:nvSpPr>
          <p:cNvPr id="34819" name="ZoneTexte 6">
            <a:extLst>
              <a:ext uri="{FF2B5EF4-FFF2-40B4-BE49-F238E27FC236}">
                <a16:creationId xmlns:a16="http://schemas.microsoft.com/office/drawing/2014/main" id="{B35ADECA-348C-6D4E-A50B-D285FFE79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338" y="2906713"/>
            <a:ext cx="75660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14351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14351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14351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14351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14351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51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51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51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51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fr-FR" altLang="fr-FR" sz="1800"/>
              <a:t>Sensibilité 	= VP / VP + FN (les vrais positifs parmi les malades)</a:t>
            </a:r>
          </a:p>
          <a:p>
            <a:pPr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fr-FR" altLang="fr-FR" sz="1800"/>
              <a:t>Spécificité 	= VN / FP + VN (les vrais négatifs parmi les non malades)</a:t>
            </a:r>
          </a:p>
          <a:p>
            <a:pPr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fr-FR" altLang="fr-FR" sz="1800"/>
              <a:t>VPP	= VP / VP + FP (les vrais positifs parmi les tests positifs)</a:t>
            </a:r>
          </a:p>
          <a:p>
            <a:pPr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fr-FR" altLang="fr-FR" sz="1800"/>
              <a:t>VPN	= VN / FN + VN (les vrais négatifs parmi les tests négatifs)</a:t>
            </a:r>
          </a:p>
        </p:txBody>
      </p:sp>
      <p:pic>
        <p:nvPicPr>
          <p:cNvPr id="34820" name="Image 2">
            <a:extLst>
              <a:ext uri="{FF2B5EF4-FFF2-40B4-BE49-F238E27FC236}">
                <a16:creationId xmlns:a16="http://schemas.microsoft.com/office/drawing/2014/main" id="{FD7B8723-CBB2-6C48-A5E7-A8785294E1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187450"/>
            <a:ext cx="5654675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Image 2" descr="histo_fiche_PAT_3..pdf">
            <a:extLst>
              <a:ext uri="{FF2B5EF4-FFF2-40B4-BE49-F238E27FC236}">
                <a16:creationId xmlns:a16="http://schemas.microsoft.com/office/drawing/2014/main" id="{2990FAA8-C7BC-244D-B14B-FF164B448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7" r="3105" b="11111"/>
          <a:stretch>
            <a:fillRect/>
          </a:stretch>
        </p:blipFill>
        <p:spPr bwMode="auto">
          <a:xfrm>
            <a:off x="458788" y="0"/>
            <a:ext cx="7993062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33F19B-549B-004A-AF1D-BD511A866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313" y="630238"/>
            <a:ext cx="7456487" cy="147637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6563" name="ZoneTexte 12">
            <a:extLst>
              <a:ext uri="{FF2B5EF4-FFF2-40B4-BE49-F238E27FC236}">
                <a16:creationId xmlns:a16="http://schemas.microsoft.com/office/drawing/2014/main" id="{33939132-C3E0-2C4E-B601-A31A48FED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8338" y="263525"/>
            <a:ext cx="769937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000">
                <a:solidFill>
                  <a:srgbClr val="800000"/>
                </a:solidFill>
              </a:rPr>
              <a:t>Fiche</a:t>
            </a:r>
            <a:r>
              <a:rPr lang="fr-FR" altLang="fr-FR" sz="1800">
                <a:solidFill>
                  <a:srgbClr val="800000"/>
                </a:solidFill>
              </a:rPr>
              <a:t> Historique patient </a:t>
            </a:r>
          </a:p>
          <a:p>
            <a:pPr algn="ctr" eaLnBrk="1" hangingPunct="1"/>
            <a:r>
              <a:rPr lang="fr-FR" altLang="fr-FR" sz="1800">
                <a:solidFill>
                  <a:srgbClr val="800000"/>
                </a:solidFill>
              </a:rPr>
              <a:t>anonymisée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B0C6FA-40C6-8A4A-983E-E22C6358A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313" y="1250950"/>
            <a:ext cx="171450" cy="147638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0D1F33-6609-9345-A4CE-B828E3ABCC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313" y="1589088"/>
            <a:ext cx="171450" cy="249237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CF4E59-275F-274C-8A48-3CDB55939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313" y="1931988"/>
            <a:ext cx="171450" cy="249237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B41CE3-B7E5-284F-9E65-D67FC42F4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313" y="2379663"/>
            <a:ext cx="171450" cy="147637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82B67B-C402-F44E-8E0B-B80F39606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313" y="2724150"/>
            <a:ext cx="171450" cy="147638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88A0B64-96FC-4B4C-BE13-639168888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313" y="2995613"/>
            <a:ext cx="171450" cy="147637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6621CE5-2A29-414F-9ABB-74B2A48EF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313" y="3330575"/>
            <a:ext cx="171450" cy="147638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5A0D58-2FE2-5240-A846-66A40C1FE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313" y="4819650"/>
            <a:ext cx="171450" cy="147638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440BC7D-D77B-7C42-8E48-FD5D29FAB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313" y="3675063"/>
            <a:ext cx="171450" cy="249237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99ABD1C-349C-A847-8521-60690D253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313" y="4019550"/>
            <a:ext cx="171450" cy="249238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Image 1" descr="Fiche synthese pat 3.pdf">
            <a:extLst>
              <a:ext uri="{FF2B5EF4-FFF2-40B4-BE49-F238E27FC236}">
                <a16:creationId xmlns:a16="http://schemas.microsoft.com/office/drawing/2014/main" id="{97E754B3-27E5-1A4E-8476-6ECC2421A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1" r="9003" b="8147"/>
          <a:stretch>
            <a:fillRect/>
          </a:stretch>
        </p:blipFill>
        <p:spPr bwMode="auto">
          <a:xfrm>
            <a:off x="2598738" y="63500"/>
            <a:ext cx="3802062" cy="507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F4381E3-F72C-144B-8BD9-F0D1D6F6EB50}"/>
              </a:ext>
            </a:extLst>
          </p:cNvPr>
          <p:cNvSpPr/>
          <p:nvPr/>
        </p:nvSpPr>
        <p:spPr>
          <a:xfrm>
            <a:off x="2725738" y="3563938"/>
            <a:ext cx="3565525" cy="1508125"/>
          </a:xfrm>
          <a:prstGeom prst="rect">
            <a:avLst/>
          </a:prstGeom>
          <a:noFill/>
          <a:ln w="190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endParaRPr lang="fr-FR"/>
          </a:p>
        </p:txBody>
      </p:sp>
      <p:sp>
        <p:nvSpPr>
          <p:cNvPr id="67587" name="ZoneTexte 4">
            <a:extLst>
              <a:ext uri="{FF2B5EF4-FFF2-40B4-BE49-F238E27FC236}">
                <a16:creationId xmlns:a16="http://schemas.microsoft.com/office/drawing/2014/main" id="{B56C6104-45A0-1B4C-960B-185338A0F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8338" y="263525"/>
            <a:ext cx="769937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000">
                <a:solidFill>
                  <a:srgbClr val="800000"/>
                </a:solidFill>
              </a:rPr>
              <a:t>Fiche</a:t>
            </a:r>
            <a:r>
              <a:rPr lang="fr-FR" altLang="fr-FR" sz="1800">
                <a:solidFill>
                  <a:srgbClr val="800000"/>
                </a:solidFill>
              </a:rPr>
              <a:t> de synthèse </a:t>
            </a:r>
          </a:p>
          <a:p>
            <a:pPr algn="ctr" eaLnBrk="1" hangingPunct="1"/>
            <a:r>
              <a:rPr lang="fr-FR" altLang="fr-FR" sz="1800">
                <a:solidFill>
                  <a:srgbClr val="800000"/>
                </a:solidFill>
              </a:rPr>
              <a:t>anonymisée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re 1">
            <a:extLst>
              <a:ext uri="{FF2B5EF4-FFF2-40B4-BE49-F238E27FC236}">
                <a16:creationId xmlns:a16="http://schemas.microsoft.com/office/drawing/2014/main" id="{FDB978CE-2A37-164A-BEDB-CD6ACED7F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>
                <a:ea typeface="ＭＳ Ｐゴシック" panose="020B0600070205080204" pitchFamily="34" charset="-128"/>
              </a:rPr>
              <a:t>Résultats </a:t>
            </a:r>
            <a:endParaRPr lang="fr-FR" altLang="fr-FR">
              <a:ea typeface="ＭＳ Ｐゴシック" panose="020B0600070205080204" pitchFamily="34" charset="-128"/>
            </a:endParaRPr>
          </a:p>
        </p:txBody>
      </p:sp>
      <p:sp>
        <p:nvSpPr>
          <p:cNvPr id="68610" name="ZoneTexte 4">
            <a:extLst>
              <a:ext uri="{FF2B5EF4-FFF2-40B4-BE49-F238E27FC236}">
                <a16:creationId xmlns:a16="http://schemas.microsoft.com/office/drawing/2014/main" id="{5533B537-CB86-2344-A75F-61CA6D89F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4019550"/>
            <a:ext cx="25685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600" b="1"/>
              <a:t>VPP = 92%     VPN = 99%</a:t>
            </a:r>
          </a:p>
        </p:txBody>
      </p:sp>
      <p:graphicFrame>
        <p:nvGraphicFramePr>
          <p:cNvPr id="68611" name="Objet 2">
            <a:extLst>
              <a:ext uri="{FF2B5EF4-FFF2-40B4-BE49-F238E27FC236}">
                <a16:creationId xmlns:a16="http://schemas.microsoft.com/office/drawing/2014/main" id="{AC418FE5-E324-E942-AB64-EEDBE7562E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3375" y="2138363"/>
          <a:ext cx="3082925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8" name="Feuille de calcul" r:id="rId4" imgW="3416300" imgH="1282700" progId="Excel.Sheet.12">
                  <p:embed/>
                </p:oleObj>
              </mc:Choice>
              <mc:Fallback>
                <p:oleObj name="Feuille de calcul" r:id="rId4" imgW="3416300" imgH="1282700" progId="Excel.Sheet.12">
                  <p:embed/>
                  <p:pic>
                    <p:nvPicPr>
                      <p:cNvPr id="0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5" y="2138363"/>
                        <a:ext cx="3082925" cy="1157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2" name="Objet 2">
            <a:extLst>
              <a:ext uri="{FF2B5EF4-FFF2-40B4-BE49-F238E27FC236}">
                <a16:creationId xmlns:a16="http://schemas.microsoft.com/office/drawing/2014/main" id="{D68A349D-257A-7F4D-8417-EC5C63F8CD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24500" y="2138363"/>
          <a:ext cx="3082925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9" name="Feuille de calcul" r:id="rId6" imgW="3416300" imgH="1282700" progId="Excel.Sheet.12">
                  <p:embed/>
                </p:oleObj>
              </mc:Choice>
              <mc:Fallback>
                <p:oleObj name="Feuille de calcul" r:id="rId6" imgW="3416300" imgH="1282700" progId="Excel.Sheet.12">
                  <p:embed/>
                  <p:pic>
                    <p:nvPicPr>
                      <p:cNvPr id="0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0" y="2138363"/>
                        <a:ext cx="3082925" cy="1157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3" name="ZoneTexte 4">
            <a:extLst>
              <a:ext uri="{FF2B5EF4-FFF2-40B4-BE49-F238E27FC236}">
                <a16:creationId xmlns:a16="http://schemas.microsoft.com/office/drawing/2014/main" id="{DC5A96D6-7EDB-8B45-ACAD-8E48E61DF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1688" y="4019550"/>
            <a:ext cx="25701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600" b="1"/>
              <a:t>VPP = 97%     VPN = 99%</a:t>
            </a:r>
          </a:p>
        </p:txBody>
      </p:sp>
      <p:sp>
        <p:nvSpPr>
          <p:cNvPr id="68614" name="ZoneTexte 1">
            <a:extLst>
              <a:ext uri="{FF2B5EF4-FFF2-40B4-BE49-F238E27FC236}">
                <a16:creationId xmlns:a16="http://schemas.microsoft.com/office/drawing/2014/main" id="{68AC0A19-6B8E-F244-9A38-3902AF9CD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" y="3295650"/>
            <a:ext cx="30829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fr-FR" sz="1000" i="1"/>
              <a:t>*After weighting according to the distribution of non‑mCRPC groups (R</a:t>
            </a:r>
            <a:r>
              <a:rPr lang="en-US" altLang="fr-FR" sz="1000" i="1" baseline="30000"/>
              <a:t>- </a:t>
            </a:r>
            <a:r>
              <a:rPr lang="en-US" altLang="fr-FR" sz="1000" i="1"/>
              <a:t>M</a:t>
            </a:r>
            <a:r>
              <a:rPr lang="en-US" altLang="fr-FR" sz="1000" i="1" baseline="30000"/>
              <a:t>- </a:t>
            </a:r>
            <a:r>
              <a:rPr lang="en-US" altLang="fr-FR" sz="1000" i="1"/>
              <a:t>; R</a:t>
            </a:r>
            <a:r>
              <a:rPr lang="en-US" altLang="fr-FR" sz="1000" i="1" baseline="30000"/>
              <a:t>+ </a:t>
            </a:r>
            <a:r>
              <a:rPr lang="en-US" altLang="fr-FR" sz="1000" i="1"/>
              <a:t>M</a:t>
            </a:r>
            <a:r>
              <a:rPr lang="en-US" altLang="fr-FR" sz="1000" i="1" baseline="30000"/>
              <a:t>- </a:t>
            </a:r>
            <a:r>
              <a:rPr lang="en-US" altLang="fr-FR" sz="1000" i="1"/>
              <a:t>; R</a:t>
            </a:r>
            <a:r>
              <a:rPr lang="en-US" altLang="fr-FR" sz="1000" i="1" baseline="30000"/>
              <a:t>- </a:t>
            </a:r>
            <a:r>
              <a:rPr lang="en-US" altLang="fr-FR" sz="1000" i="1"/>
              <a:t>M</a:t>
            </a:r>
            <a:r>
              <a:rPr lang="en-US" altLang="fr-FR" sz="1000" i="1" baseline="30000"/>
              <a:t>+</a:t>
            </a:r>
            <a:r>
              <a:rPr lang="en-US" altLang="fr-FR" sz="1000" i="1"/>
              <a:t>) in the study population </a:t>
            </a:r>
          </a:p>
        </p:txBody>
      </p:sp>
      <p:sp>
        <p:nvSpPr>
          <p:cNvPr id="68615" name="ZoneTexte 7">
            <a:extLst>
              <a:ext uri="{FF2B5EF4-FFF2-40B4-BE49-F238E27FC236}">
                <a16:creationId xmlns:a16="http://schemas.microsoft.com/office/drawing/2014/main" id="{A123478E-1CCB-5F48-B90D-37515D6DB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0" y="3311525"/>
            <a:ext cx="30829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fr-FR" sz="1000" i="1"/>
              <a:t>*After weighting according to the distribution of non‑mCRPC groups (R</a:t>
            </a:r>
            <a:r>
              <a:rPr lang="en-US" altLang="fr-FR" sz="1000" i="1" baseline="30000"/>
              <a:t>- </a:t>
            </a:r>
            <a:r>
              <a:rPr lang="en-US" altLang="fr-FR" sz="1000" i="1"/>
              <a:t>M</a:t>
            </a:r>
            <a:r>
              <a:rPr lang="en-US" altLang="fr-FR" sz="1000" i="1" baseline="30000"/>
              <a:t>- </a:t>
            </a:r>
            <a:r>
              <a:rPr lang="en-US" altLang="fr-FR" sz="1000" i="1"/>
              <a:t>; R</a:t>
            </a:r>
            <a:r>
              <a:rPr lang="en-US" altLang="fr-FR" sz="1000" i="1" baseline="30000"/>
              <a:t>+ </a:t>
            </a:r>
            <a:r>
              <a:rPr lang="en-US" altLang="fr-FR" sz="1000" i="1"/>
              <a:t>M</a:t>
            </a:r>
            <a:r>
              <a:rPr lang="en-US" altLang="fr-FR" sz="1000" i="1" baseline="30000"/>
              <a:t>- </a:t>
            </a:r>
            <a:r>
              <a:rPr lang="en-US" altLang="fr-FR" sz="1000" i="1"/>
              <a:t>; R</a:t>
            </a:r>
            <a:r>
              <a:rPr lang="en-US" altLang="fr-FR" sz="1000" i="1" baseline="30000"/>
              <a:t>- </a:t>
            </a:r>
            <a:r>
              <a:rPr lang="en-US" altLang="fr-FR" sz="1000" i="1"/>
              <a:t>M</a:t>
            </a:r>
            <a:r>
              <a:rPr lang="en-US" altLang="fr-FR" sz="1000" i="1" baseline="30000"/>
              <a:t>+</a:t>
            </a:r>
            <a:r>
              <a:rPr lang="en-US" altLang="fr-FR" sz="1000" i="1"/>
              <a:t>) in the study population </a:t>
            </a:r>
          </a:p>
        </p:txBody>
      </p:sp>
      <p:sp>
        <p:nvSpPr>
          <p:cNvPr id="68616" name="ZoneTexte 4">
            <a:extLst>
              <a:ext uri="{FF2B5EF4-FFF2-40B4-BE49-F238E27FC236}">
                <a16:creationId xmlns:a16="http://schemas.microsoft.com/office/drawing/2014/main" id="{6F95CFDF-A13A-B54A-BAE4-5711832D0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2150" y="1082675"/>
            <a:ext cx="25701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1600" b="1"/>
              <a:t>Algorithm improvement thanks to expert feedbacks</a:t>
            </a:r>
          </a:p>
        </p:txBody>
      </p:sp>
      <p:sp>
        <p:nvSpPr>
          <p:cNvPr id="14" name="Flèche vers la droite 13">
            <a:extLst>
              <a:ext uri="{FF2B5EF4-FFF2-40B4-BE49-F238E27FC236}">
                <a16:creationId xmlns:a16="http://schemas.microsoft.com/office/drawing/2014/main" id="{D96E2754-6108-1149-A5BA-4A265B230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5863" y="2138363"/>
            <a:ext cx="1584325" cy="254000"/>
          </a:xfrm>
          <a:prstGeom prst="rightArrow">
            <a:avLst>
              <a:gd name="adj1" fmla="val 50000"/>
              <a:gd name="adj2" fmla="val 49987"/>
            </a:avLst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fr-FR">
              <a:solidFill>
                <a:schemeClr val="bg1">
                  <a:lumMod val="6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Espace réservé du contenu 1">
            <a:extLst>
              <a:ext uri="{FF2B5EF4-FFF2-40B4-BE49-F238E27FC236}">
                <a16:creationId xmlns:a16="http://schemas.microsoft.com/office/drawing/2014/main" id="{B255D0F6-B6DA-4849-A8BB-535957931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8788" y="2190750"/>
            <a:ext cx="5662612" cy="1133475"/>
          </a:xfrm>
        </p:spPr>
        <p:txBody>
          <a:bodyPr/>
          <a:lstStyle/>
          <a:p>
            <a:r>
              <a:rPr lang="fr-FR" altLang="fr-FR">
                <a:ea typeface="ＭＳ Ｐゴシック" panose="020B0600070205080204" pitchFamily="34" charset="-128"/>
              </a:rPr>
              <a:t>Exemple 2</a:t>
            </a:r>
          </a:p>
          <a:p>
            <a:r>
              <a:rPr lang="fr-FR" altLang="fr-FR">
                <a:ea typeface="ＭＳ Ｐゴシック" panose="020B0600070205080204" pitchFamily="34" charset="-128"/>
              </a:rPr>
              <a:t>Etude EVIDEMS</a:t>
            </a:r>
          </a:p>
        </p:txBody>
      </p:sp>
      <p:sp>
        <p:nvSpPr>
          <p:cNvPr id="70658" name="ZoneTexte 2">
            <a:extLst>
              <a:ext uri="{FF2B5EF4-FFF2-40B4-BE49-F238E27FC236}">
                <a16:creationId xmlns:a16="http://schemas.microsoft.com/office/drawing/2014/main" id="{671AAE26-FF78-014A-990B-3239D0616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75" y="4022725"/>
            <a:ext cx="80454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400">
                <a:solidFill>
                  <a:srgbClr val="FFFFFF"/>
                </a:solidFill>
              </a:rPr>
              <a:t>Bosco-Levy et al. Validation d’un algorithme complexe d’identification de poussées dans la sclérose en plaque (SEP) à partir du Système National des Données de Santé (SNDS). Journées de Neurologie de Langue Française (JNLF), 25-28 Aout 2020, Lyon (France). </a:t>
            </a:r>
          </a:p>
          <a:p>
            <a:r>
              <a:rPr lang="fr-FR" altLang="fr-FR" sz="1400">
                <a:solidFill>
                  <a:srgbClr val="FFFFFF"/>
                </a:solidFill>
              </a:rPr>
              <a:t>Publication(s) en cours de soumission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re 1">
            <a:extLst>
              <a:ext uri="{FF2B5EF4-FFF2-40B4-BE49-F238E27FC236}">
                <a16:creationId xmlns:a16="http://schemas.microsoft.com/office/drawing/2014/main" id="{870546AC-8CED-EA49-93E1-453F5948A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>
                <a:ea typeface="ＭＳ Ｐゴシック" panose="020B0600070205080204" pitchFamily="34" charset="-128"/>
              </a:rPr>
              <a:t>Contexte</a:t>
            </a:r>
          </a:p>
        </p:txBody>
      </p:sp>
      <p:sp>
        <p:nvSpPr>
          <p:cNvPr id="71682" name="Espace réservé du contenu 2">
            <a:extLst>
              <a:ext uri="{FF2B5EF4-FFF2-40B4-BE49-F238E27FC236}">
                <a16:creationId xmlns:a16="http://schemas.microsoft.com/office/drawing/2014/main" id="{7716E38C-C39D-4E40-BAFC-F9990195E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sz="2400" b="1">
                <a:ea typeface="ＭＳ Ｐゴシック" panose="020B0600070205080204" pitchFamily="34" charset="-128"/>
              </a:rPr>
              <a:t>Objectif de l</a:t>
            </a:r>
            <a:r>
              <a:rPr lang="ja-JP" altLang="fr-FR" sz="2400" b="1">
                <a:ea typeface="ＭＳ Ｐゴシック" panose="020B0600070205080204" pitchFamily="34" charset="-128"/>
              </a:rPr>
              <a:t>’</a:t>
            </a:r>
            <a:r>
              <a:rPr lang="fr-FR" altLang="ja-JP" sz="2400" b="1">
                <a:ea typeface="ＭＳ Ｐゴシック" panose="020B0600070205080204" pitchFamily="34" charset="-128"/>
              </a:rPr>
              <a:t>étude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altLang="fr-FR" sz="2400">
                <a:ea typeface="ＭＳ Ｐゴシック" panose="020B0600070205080204" pitchFamily="34" charset="-128"/>
              </a:rPr>
              <a:t>	</a:t>
            </a:r>
            <a:r>
              <a:rPr lang="fr-FR" altLang="fr-FR" sz="2000">
                <a:ea typeface="ＭＳ Ｐゴシック" panose="020B0600070205080204" pitchFamily="34" charset="-128"/>
              </a:rPr>
              <a:t>Évaluer l</a:t>
            </a:r>
            <a:r>
              <a:rPr lang="ja-JP" altLang="fr-FR" sz="2000">
                <a:ea typeface="ＭＳ Ｐゴシック" panose="020B0600070205080204" pitchFamily="34" charset="-128"/>
              </a:rPr>
              <a:t>’</a:t>
            </a:r>
            <a:r>
              <a:rPr lang="fr-FR" altLang="ja-JP" sz="2000">
                <a:ea typeface="ＭＳ Ｐゴシック" panose="020B0600070205080204" pitchFamily="34" charset="-128"/>
              </a:rPr>
              <a:t>efficacité en vie réelle du diméthylfumarate comparativement aux autres traitements de la Sclérose En Plaque (SEP) forme récurrente rémittente</a:t>
            </a:r>
          </a:p>
          <a:p>
            <a:pPr>
              <a:spcBef>
                <a:spcPts val="1775"/>
              </a:spcBef>
            </a:pPr>
            <a:r>
              <a:rPr lang="fr-FR" altLang="fr-FR" sz="2400">
                <a:ea typeface="ＭＳ Ｐゴシック" panose="020B0600070205080204" pitchFamily="34" charset="-128"/>
              </a:rPr>
              <a:t>Nécessité d’</a:t>
            </a:r>
            <a:r>
              <a:rPr lang="fr-FR" altLang="ja-JP" sz="2400">
                <a:ea typeface="ＭＳ Ｐゴシック" panose="020B0600070205080204" pitchFamily="34" charset="-128"/>
              </a:rPr>
              <a:t>identifier les </a:t>
            </a:r>
            <a:r>
              <a:rPr lang="fr-FR" altLang="ja-JP" sz="2400" b="1">
                <a:ea typeface="ＭＳ Ｐゴシック" panose="020B0600070205080204" pitchFamily="34" charset="-128"/>
              </a:rPr>
              <a:t>poussées de SEP </a:t>
            </a:r>
            <a:r>
              <a:rPr lang="fr-FR" altLang="ja-JP" sz="2400">
                <a:ea typeface="ＭＳ Ｐゴシック" panose="020B0600070205080204" pitchFamily="34" charset="-128"/>
              </a:rPr>
              <a:t>pour évaluation de l’efficacité en vie réelle des traitements</a:t>
            </a:r>
            <a:endParaRPr lang="fr-FR" altLang="fr-FR" sz="24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re 1">
            <a:extLst>
              <a:ext uri="{FF2B5EF4-FFF2-40B4-BE49-F238E27FC236}">
                <a16:creationId xmlns:a16="http://schemas.microsoft.com/office/drawing/2014/main" id="{803703EB-1A3A-194B-872C-5F525AF1A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>
                <a:ea typeface="ＭＳ Ｐゴシック" panose="020B0600070205080204" pitchFamily="34" charset="-128"/>
              </a:rPr>
              <a:t>Poussées de SEP</a:t>
            </a:r>
          </a:p>
        </p:txBody>
      </p:sp>
      <p:sp>
        <p:nvSpPr>
          <p:cNvPr id="72706" name="Espace réservé du contenu 2">
            <a:extLst>
              <a:ext uri="{FF2B5EF4-FFF2-40B4-BE49-F238E27FC236}">
                <a16:creationId xmlns:a16="http://schemas.microsoft.com/office/drawing/2014/main" id="{DBADB12E-7C28-2042-B52A-D64185CA6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9875" lvl="1" indent="-269875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fr-FR" altLang="fr-FR" b="1">
                <a:ea typeface="ＭＳ Ｐゴシック" panose="020B0600070205080204" pitchFamily="34" charset="-128"/>
              </a:rPr>
              <a:t>Prise en charge thérapeutique spécifique</a:t>
            </a:r>
            <a:r>
              <a:rPr lang="fr-FR" altLang="fr-FR" sz="1600">
                <a:ea typeface="ＭＳ Ｐゴシック" panose="020B0600070205080204" pitchFamily="34" charset="-128"/>
              </a:rPr>
              <a:t> </a:t>
            </a:r>
          </a:p>
          <a:p>
            <a:pPr marL="269875" lvl="1" indent="-269875">
              <a:spcBef>
                <a:spcPts val="450"/>
              </a:spcBef>
              <a:buFont typeface="Police système" charset="0"/>
              <a:buChar char="-"/>
            </a:pPr>
            <a:r>
              <a:rPr lang="fr-FR" altLang="fr-FR" sz="2000">
                <a:ea typeface="ＭＳ Ｐゴシック" panose="020B0600070205080204" pitchFamily="34" charset="-128"/>
              </a:rPr>
              <a:t>Traitement par corticothérapie forte dose sur 3 à 5 jours</a:t>
            </a:r>
          </a:p>
          <a:p>
            <a:pPr marL="269875" lvl="1" indent="-269875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r-FR" altLang="fr-FR" b="1">
                <a:ea typeface="ＭＳ Ｐゴシック" panose="020B0600070205080204" pitchFamily="34" charset="-128"/>
              </a:rPr>
              <a:t>Développement d’</a:t>
            </a:r>
            <a:r>
              <a:rPr lang="fr-FR" altLang="ja-JP" b="1">
                <a:ea typeface="ＭＳ Ｐゴシック" panose="020B0600070205080204" pitchFamily="34" charset="-128"/>
              </a:rPr>
              <a:t>un algorithme dans le SNDS</a:t>
            </a:r>
            <a:endParaRPr lang="fr-FR" altLang="ja-JP" sz="1500">
              <a:ea typeface="ＭＳ Ｐゴシック" panose="020B0600070205080204" pitchFamily="34" charset="-128"/>
            </a:endParaRPr>
          </a:p>
          <a:p>
            <a:pPr marL="269875" lvl="1" indent="-269875">
              <a:spcBef>
                <a:spcPts val="450"/>
              </a:spcBef>
              <a:buFont typeface="Police système" charset="0"/>
              <a:buChar char="-"/>
            </a:pPr>
            <a:r>
              <a:rPr lang="fr-FR" altLang="fr-FR" sz="2000">
                <a:ea typeface="ＭＳ Ｐゴシック" panose="020B0600070205080204" pitchFamily="34" charset="-128"/>
              </a:rPr>
              <a:t>Hospitalisation avec un code diagnostic de SEP ou apparenté et un code autres formes de chimiothérapie (Z512)</a:t>
            </a:r>
          </a:p>
          <a:p>
            <a:pPr marL="269875" lvl="1" indent="-269875">
              <a:spcBef>
                <a:spcPts val="450"/>
              </a:spcBef>
              <a:buFont typeface="Police système" charset="0"/>
              <a:buChar char="-"/>
            </a:pPr>
            <a:r>
              <a:rPr lang="fr-FR" altLang="fr-FR" sz="2000">
                <a:ea typeface="ＭＳ Ｐゴシック" panose="020B0600070205080204" pitchFamily="34" charset="-128"/>
              </a:rPr>
              <a:t>Délivrances en ville de corticothérapie à forte doses (injectable ou orale)</a:t>
            </a:r>
          </a:p>
          <a:p>
            <a:pPr marL="269875" lvl="1" indent="-269875">
              <a:spcBef>
                <a:spcPts val="450"/>
              </a:spcBef>
              <a:buFont typeface="Police système" charset="0"/>
              <a:buChar char="-"/>
            </a:pPr>
            <a:r>
              <a:rPr lang="fr-FR" altLang="fr-FR" sz="2000">
                <a:ea typeface="ＭＳ Ｐゴシック" panose="020B0600070205080204" pitchFamily="34" charset="-128"/>
              </a:rPr>
              <a:t>Plus règles d’</a:t>
            </a:r>
            <a:r>
              <a:rPr lang="fr-FR" altLang="ja-JP" sz="2000">
                <a:ea typeface="ＭＳ Ｐゴシック" panose="020B0600070205080204" pitchFamily="34" charset="-128"/>
              </a:rPr>
              <a:t>exclusion pour nombreux cas particuliers</a:t>
            </a:r>
          </a:p>
          <a:p>
            <a:endParaRPr lang="fr-FR" altLang="fr-FR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re 1">
            <a:extLst>
              <a:ext uri="{FF2B5EF4-FFF2-40B4-BE49-F238E27FC236}">
                <a16:creationId xmlns:a16="http://schemas.microsoft.com/office/drawing/2014/main" id="{B2F58DCC-447E-A043-BC12-4D183721A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>
                <a:ea typeface="ＭＳ Ｐゴシック" panose="020B0600070205080204" pitchFamily="34" charset="-128"/>
              </a:rPr>
              <a:t>Validation</a:t>
            </a:r>
          </a:p>
        </p:txBody>
      </p:sp>
      <p:pic>
        <p:nvPicPr>
          <p:cNvPr id="73730" name="Image 3">
            <a:extLst>
              <a:ext uri="{FF2B5EF4-FFF2-40B4-BE49-F238E27FC236}">
                <a16:creationId xmlns:a16="http://schemas.microsoft.com/office/drawing/2014/main" id="{C17D9564-E164-494F-A6F2-20103E32A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0" r="-719"/>
          <a:stretch>
            <a:fillRect/>
          </a:stretch>
        </p:blipFill>
        <p:spPr bwMode="auto">
          <a:xfrm>
            <a:off x="573088" y="1073150"/>
            <a:ext cx="3927475" cy="370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ZoneTexte 4">
            <a:extLst>
              <a:ext uri="{FF2B5EF4-FFF2-40B4-BE49-F238E27FC236}">
                <a16:creationId xmlns:a16="http://schemas.microsoft.com/office/drawing/2014/main" id="{78959076-1924-7E45-B6E4-C1EFB0750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625" y="1682750"/>
            <a:ext cx="3940175" cy="2425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 hangingPunct="1">
              <a:lnSpc>
                <a:spcPct val="150000"/>
              </a:lnSpc>
              <a:spcBef>
                <a:spcPts val="600"/>
              </a:spcBef>
              <a:buFontTx/>
              <a:buAutoNum type="circleNumDbPlain"/>
            </a:pPr>
            <a:r>
              <a:rPr lang="fr-FR" altLang="fr-FR" sz="1800"/>
              <a:t>Sélection dossier</a:t>
            </a:r>
          </a:p>
          <a:p>
            <a:pPr lvl="1" eaLnBrk="1" hangingPunct="1">
              <a:lnSpc>
                <a:spcPct val="150000"/>
              </a:lnSpc>
              <a:spcBef>
                <a:spcPts val="600"/>
              </a:spcBef>
              <a:buFontTx/>
              <a:buAutoNum type="circleNumDbPlain"/>
            </a:pPr>
            <a:r>
              <a:rPr lang="fr-FR" altLang="fr-FR" sz="1800" noProof="1"/>
              <a:t>Revue par experts</a:t>
            </a:r>
          </a:p>
          <a:p>
            <a:pPr lvl="1" eaLnBrk="1" hangingPunct="1">
              <a:lnSpc>
                <a:spcPct val="150000"/>
              </a:lnSpc>
              <a:spcBef>
                <a:spcPts val="600"/>
              </a:spcBef>
              <a:buFontTx/>
              <a:buAutoNum type="circleNumDbPlain"/>
            </a:pPr>
            <a:r>
              <a:rPr lang="fr-FR" altLang="fr-FR" sz="1800" noProof="1"/>
              <a:t>Validation algorithme</a:t>
            </a:r>
          </a:p>
          <a:p>
            <a:pPr lvl="1" eaLnBrk="1" hangingPunct="1">
              <a:lnSpc>
                <a:spcPct val="150000"/>
              </a:lnSpc>
              <a:spcBef>
                <a:spcPts val="600"/>
              </a:spcBef>
              <a:buFontTx/>
              <a:buAutoNum type="circleNumDbPlain"/>
            </a:pPr>
            <a:r>
              <a:rPr lang="fr-FR" altLang="fr-FR" sz="1800" noProof="1"/>
              <a:t>Revue des cas discordants</a:t>
            </a:r>
          </a:p>
          <a:p>
            <a:pPr lvl="1" eaLnBrk="1" hangingPunct="1">
              <a:lnSpc>
                <a:spcPct val="150000"/>
              </a:lnSpc>
              <a:spcBef>
                <a:spcPts val="600"/>
              </a:spcBef>
              <a:buFontTx/>
              <a:buAutoNum type="circleNumDbPlain"/>
            </a:pPr>
            <a:r>
              <a:rPr lang="fr-FR" altLang="fr-FR" sz="1800" noProof="1"/>
              <a:t>Réajustement de l’algorithme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Image 1">
            <a:extLst>
              <a:ext uri="{FF2B5EF4-FFF2-40B4-BE49-F238E27FC236}">
                <a16:creationId xmlns:a16="http://schemas.microsoft.com/office/drawing/2014/main" id="{06939170-CF6F-1341-AD03-AECE9808B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5" y="82550"/>
            <a:ext cx="488473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lèche vers la droite 2">
            <a:extLst>
              <a:ext uri="{FF2B5EF4-FFF2-40B4-BE49-F238E27FC236}">
                <a16:creationId xmlns:a16="http://schemas.microsoft.com/office/drawing/2014/main" id="{E5909BC0-10F8-AE4F-9553-B0F8D9FEBAB6}"/>
              </a:ext>
            </a:extLst>
          </p:cNvPr>
          <p:cNvSpPr/>
          <p:nvPr/>
        </p:nvSpPr>
        <p:spPr bwMode="auto">
          <a:xfrm>
            <a:off x="1843088" y="3759200"/>
            <a:ext cx="230187" cy="174625"/>
          </a:xfrm>
          <a:prstGeom prst="rightArrow">
            <a:avLst/>
          </a:prstGeom>
          <a:solidFill>
            <a:srgbClr val="840415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1006475">
              <a:defRPr/>
            </a:pPr>
            <a:endParaRPr lang="fr-FR" sz="2600" b="1">
              <a:latin typeface="Times" charset="0"/>
            </a:endParaRPr>
          </a:p>
        </p:txBody>
      </p:sp>
      <p:sp>
        <p:nvSpPr>
          <p:cNvPr id="4" name="Flèche vers la droite 3">
            <a:extLst>
              <a:ext uri="{FF2B5EF4-FFF2-40B4-BE49-F238E27FC236}">
                <a16:creationId xmlns:a16="http://schemas.microsoft.com/office/drawing/2014/main" id="{F6174CAE-40DE-6948-AE89-1B0640FEDCE7}"/>
              </a:ext>
            </a:extLst>
          </p:cNvPr>
          <p:cNvSpPr/>
          <p:nvPr/>
        </p:nvSpPr>
        <p:spPr bwMode="auto">
          <a:xfrm>
            <a:off x="1843088" y="4251325"/>
            <a:ext cx="230187" cy="173038"/>
          </a:xfrm>
          <a:prstGeom prst="rightArrow">
            <a:avLst/>
          </a:prstGeom>
          <a:solidFill>
            <a:srgbClr val="840415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1006475">
              <a:defRPr/>
            </a:pPr>
            <a:endParaRPr lang="fr-FR" sz="2600" b="1">
              <a:latin typeface="Times" charset="0"/>
            </a:endParaRPr>
          </a:p>
        </p:txBody>
      </p:sp>
      <p:cxnSp>
        <p:nvCxnSpPr>
          <p:cNvPr id="74756" name="Connecteur droit avec flèche 4">
            <a:extLst>
              <a:ext uri="{FF2B5EF4-FFF2-40B4-BE49-F238E27FC236}">
                <a16:creationId xmlns:a16="http://schemas.microsoft.com/office/drawing/2014/main" id="{646EB01D-49F1-E041-8FD0-5BCA73F2D375}"/>
              </a:ext>
            </a:extLst>
          </p:cNvPr>
          <p:cNvCxnSpPr>
            <a:cxnSpLocks/>
          </p:cNvCxnSpPr>
          <p:nvPr/>
        </p:nvCxnSpPr>
        <p:spPr bwMode="auto">
          <a:xfrm flipV="1">
            <a:off x="1946275" y="327025"/>
            <a:ext cx="0" cy="1171575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757" name="ZoneTexte 5">
            <a:extLst>
              <a:ext uri="{FF2B5EF4-FFF2-40B4-BE49-F238E27FC236}">
                <a16:creationId xmlns:a16="http://schemas.microsoft.com/office/drawing/2014/main" id="{84361764-51CB-624D-9F8D-2BC2C7899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25" y="1568450"/>
            <a:ext cx="1898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1800">
                <a:cs typeface="Arial" panose="020B0604020202020204" pitchFamily="34" charset="0"/>
              </a:rPr>
              <a:t>Date d’inclusion</a:t>
            </a:r>
          </a:p>
        </p:txBody>
      </p:sp>
      <p:sp>
        <p:nvSpPr>
          <p:cNvPr id="74758" name="Rectangle 6">
            <a:extLst>
              <a:ext uri="{FF2B5EF4-FFF2-40B4-BE49-F238E27FC236}">
                <a16:creationId xmlns:a16="http://schemas.microsoft.com/office/drawing/2014/main" id="{DC083311-2313-DE46-B8F2-77D4E883B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875" y="1531938"/>
            <a:ext cx="4884738" cy="385762"/>
          </a:xfrm>
          <a:prstGeom prst="rect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064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10064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10064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10064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10064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r-FR" altLang="fr-FR" sz="2600" b="1">
              <a:latin typeface="Times" pitchFamily="2" charset="0"/>
            </a:endParaRPr>
          </a:p>
        </p:txBody>
      </p:sp>
      <p:cxnSp>
        <p:nvCxnSpPr>
          <p:cNvPr id="74759" name="Connecteur droit avec flèche 7">
            <a:extLst>
              <a:ext uri="{FF2B5EF4-FFF2-40B4-BE49-F238E27FC236}">
                <a16:creationId xmlns:a16="http://schemas.microsoft.com/office/drawing/2014/main" id="{771CE85B-916B-1440-B827-4C81BAC364FD}"/>
              </a:ext>
            </a:extLst>
          </p:cNvPr>
          <p:cNvCxnSpPr>
            <a:cxnSpLocks/>
          </p:cNvCxnSpPr>
          <p:nvPr/>
        </p:nvCxnSpPr>
        <p:spPr bwMode="auto">
          <a:xfrm>
            <a:off x="1944688" y="1944688"/>
            <a:ext cx="0" cy="3059112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760" name="ZoneTexte 9">
            <a:extLst>
              <a:ext uri="{FF2B5EF4-FFF2-40B4-BE49-F238E27FC236}">
                <a16:creationId xmlns:a16="http://schemas.microsoft.com/office/drawing/2014/main" id="{7926189D-6B8E-B84B-BB14-110418983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8" y="603250"/>
            <a:ext cx="1900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1800">
                <a:cs typeface="Arial" panose="020B0604020202020204" pitchFamily="34" charset="0"/>
              </a:rPr>
              <a:t>Historique</a:t>
            </a:r>
          </a:p>
        </p:txBody>
      </p:sp>
      <p:sp>
        <p:nvSpPr>
          <p:cNvPr id="74761" name="ZoneTexte 10">
            <a:extLst>
              <a:ext uri="{FF2B5EF4-FFF2-40B4-BE49-F238E27FC236}">
                <a16:creationId xmlns:a16="http://schemas.microsoft.com/office/drawing/2014/main" id="{CEFAD7C1-42F9-4C40-90BD-22CE655BE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38" y="2813050"/>
            <a:ext cx="1898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1800">
                <a:cs typeface="Arial" panose="020B0604020202020204" pitchFamily="34" charset="0"/>
              </a:rPr>
              <a:t>Suivi</a:t>
            </a:r>
          </a:p>
        </p:txBody>
      </p:sp>
      <p:sp>
        <p:nvSpPr>
          <p:cNvPr id="2" name="Rectangle à coins arrondis 1">
            <a:extLst>
              <a:ext uri="{FF2B5EF4-FFF2-40B4-BE49-F238E27FC236}">
                <a16:creationId xmlns:a16="http://schemas.microsoft.com/office/drawing/2014/main" id="{D3F3E2AE-4973-0B45-847A-4A296E774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875" y="3678238"/>
            <a:ext cx="4884738" cy="280987"/>
          </a:xfrm>
          <a:prstGeom prst="roundRect">
            <a:avLst>
              <a:gd name="adj" fmla="val 16667"/>
            </a:avLst>
          </a:prstGeom>
          <a:solidFill>
            <a:srgbClr val="FFFF00">
              <a:alpha val="32941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à coins arrondis 11">
            <a:extLst>
              <a:ext uri="{FF2B5EF4-FFF2-40B4-BE49-F238E27FC236}">
                <a16:creationId xmlns:a16="http://schemas.microsoft.com/office/drawing/2014/main" id="{668B9A25-987D-4644-AE96-29E11F8EE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875" y="4197350"/>
            <a:ext cx="4884738" cy="280988"/>
          </a:xfrm>
          <a:prstGeom prst="roundRect">
            <a:avLst>
              <a:gd name="adj" fmla="val 16667"/>
            </a:avLst>
          </a:prstGeom>
          <a:solidFill>
            <a:srgbClr val="FFFF00">
              <a:alpha val="32941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re 1">
            <a:extLst>
              <a:ext uri="{FF2B5EF4-FFF2-40B4-BE49-F238E27FC236}">
                <a16:creationId xmlns:a16="http://schemas.microsoft.com/office/drawing/2014/main" id="{7D64585F-4366-D84F-8726-500E4474A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>
                <a:ea typeface="ＭＳ Ｐゴシック" panose="020B0600070205080204" pitchFamily="34" charset="-128"/>
              </a:rPr>
              <a:t>Résultats</a:t>
            </a:r>
          </a:p>
        </p:txBody>
      </p:sp>
      <p:pic>
        <p:nvPicPr>
          <p:cNvPr id="75778" name="Tableau 3">
            <a:extLst>
              <a:ext uri="{FF2B5EF4-FFF2-40B4-BE49-F238E27FC236}">
                <a16:creationId xmlns:a16="http://schemas.microsoft.com/office/drawing/2014/main" id="{2147D3E6-68B8-8A4E-AB4D-EA0B375B0019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104900"/>
            <a:ext cx="41656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79" name="Tableau 4">
            <a:extLst>
              <a:ext uri="{FF2B5EF4-FFF2-40B4-BE49-F238E27FC236}">
                <a16:creationId xmlns:a16="http://schemas.microsoft.com/office/drawing/2014/main" id="{1BFE0F9E-98AD-614B-9DBC-6FBA33245265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1104900"/>
            <a:ext cx="45339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èche courbée vers le haut 5">
            <a:extLst>
              <a:ext uri="{FF2B5EF4-FFF2-40B4-BE49-F238E27FC236}">
                <a16:creationId xmlns:a16="http://schemas.microsoft.com/office/drawing/2014/main" id="{7FACA9EB-2E09-DA4E-8330-AAEBE1A1B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511550"/>
            <a:ext cx="2057400" cy="501650"/>
          </a:xfrm>
          <a:prstGeom prst="curvedUpArrow">
            <a:avLst>
              <a:gd name="adj1" fmla="val 25006"/>
              <a:gd name="adj2" fmla="val 49994"/>
              <a:gd name="adj3" fmla="val 25000"/>
            </a:avLst>
          </a:prstGeom>
          <a:solidFill>
            <a:srgbClr val="C0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latin typeface="+mn-lt"/>
              <a:ea typeface="+mn-ea"/>
            </a:endParaRPr>
          </a:p>
        </p:txBody>
      </p:sp>
      <p:sp>
        <p:nvSpPr>
          <p:cNvPr id="75781" name="ZoneTexte 6">
            <a:extLst>
              <a:ext uri="{FF2B5EF4-FFF2-40B4-BE49-F238E27FC236}">
                <a16:creationId xmlns:a16="http://schemas.microsoft.com/office/drawing/2014/main" id="{E87DB6EB-38CD-424A-B7DB-95768A753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6800" y="4191000"/>
            <a:ext cx="1758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1800" b="1"/>
              <a:t>Après ajustement </a:t>
            </a:r>
          </a:p>
        </p:txBody>
      </p:sp>
      <p:sp>
        <p:nvSpPr>
          <p:cNvPr id="75782" name="ZoneTexte 7">
            <a:extLst>
              <a:ext uri="{FF2B5EF4-FFF2-40B4-BE49-F238E27FC236}">
                <a16:creationId xmlns:a16="http://schemas.microsoft.com/office/drawing/2014/main" id="{660CA1B1-31B0-B244-BDAF-1B9C6D17A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" y="3632200"/>
            <a:ext cx="2076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800" b="1"/>
              <a:t>VPP= 95%</a:t>
            </a:r>
          </a:p>
          <a:p>
            <a:r>
              <a:rPr lang="fr-FR" altLang="fr-FR" sz="1800" b="1"/>
              <a:t>VPN= 96%</a:t>
            </a:r>
          </a:p>
        </p:txBody>
      </p:sp>
      <p:sp>
        <p:nvSpPr>
          <p:cNvPr id="75783" name="ZoneTexte 8">
            <a:extLst>
              <a:ext uri="{FF2B5EF4-FFF2-40B4-BE49-F238E27FC236}">
                <a16:creationId xmlns:a16="http://schemas.microsoft.com/office/drawing/2014/main" id="{73F132E2-663E-5840-8905-D3EBBA858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7800" y="3632200"/>
            <a:ext cx="2076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800" b="1"/>
              <a:t>VPP= 95.2%</a:t>
            </a:r>
          </a:p>
          <a:p>
            <a:r>
              <a:rPr lang="fr-FR" altLang="fr-FR" sz="1800" b="1"/>
              <a:t>VPN= 100%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Espace réservé du contenu 1">
            <a:extLst>
              <a:ext uri="{FF2B5EF4-FFF2-40B4-BE49-F238E27FC236}">
                <a16:creationId xmlns:a16="http://schemas.microsoft.com/office/drawing/2014/main" id="{5D2635D5-8AEB-2845-BBB2-641E392F3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8788" y="2190750"/>
            <a:ext cx="5662612" cy="1133475"/>
          </a:xfrm>
        </p:spPr>
        <p:txBody>
          <a:bodyPr/>
          <a:lstStyle/>
          <a:p>
            <a:r>
              <a:rPr lang="fr-FR" altLang="fr-FR">
                <a:ea typeface="ＭＳ Ｐゴシック" panose="020B0600070205080204" pitchFamily="34" charset="-128"/>
              </a:rPr>
              <a:t>Conclusion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re 1">
            <a:extLst>
              <a:ext uri="{FF2B5EF4-FFF2-40B4-BE49-F238E27FC236}">
                <a16:creationId xmlns:a16="http://schemas.microsoft.com/office/drawing/2014/main" id="{349A049B-CB91-4A40-9A6A-FFE1ED325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>
                <a:ea typeface="ＭＳ Ｐゴシック" panose="020B0600070205080204" pitchFamily="34" charset="-128"/>
              </a:rPr>
              <a:t>Validation diagnostic</a:t>
            </a:r>
            <a:endParaRPr lang="fr-FR" altLang="fr-FR">
              <a:ea typeface="ＭＳ Ｐゴシック" panose="020B0600070205080204" pitchFamily="34" charset="-128"/>
            </a:endParaRPr>
          </a:p>
        </p:txBody>
      </p:sp>
      <p:sp>
        <p:nvSpPr>
          <p:cNvPr id="36866" name="ZoneTexte 3">
            <a:extLst>
              <a:ext uri="{FF2B5EF4-FFF2-40B4-BE49-F238E27FC236}">
                <a16:creationId xmlns:a16="http://schemas.microsoft.com/office/drawing/2014/main" id="{C0432CCC-7F31-8F41-B15E-9F09BFD1E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1513" y="2054225"/>
            <a:ext cx="3055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r-FR" altLang="fr-FR" sz="1800"/>
          </a:p>
        </p:txBody>
      </p:sp>
      <p:sp>
        <p:nvSpPr>
          <p:cNvPr id="36867" name="ZoneTexte 6">
            <a:extLst>
              <a:ext uri="{FF2B5EF4-FFF2-40B4-BE49-F238E27FC236}">
                <a16:creationId xmlns:a16="http://schemas.microsoft.com/office/drawing/2014/main" id="{FEF477CA-E2A3-E84B-9E60-A6B97CEDB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338" y="2906713"/>
            <a:ext cx="75660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14351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14351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14351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14351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14351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51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51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51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51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fr-FR" altLang="fr-FR" sz="1800"/>
              <a:t>Sensibilité 	= VP / VP + FN (les vrais positifs parmi les malades)</a:t>
            </a:r>
          </a:p>
          <a:p>
            <a:pPr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fr-FR" altLang="fr-FR" sz="1800"/>
              <a:t>Spécificité 	= VN / FP + VN (les vrais négatifs parmi les non malades)</a:t>
            </a:r>
          </a:p>
          <a:p>
            <a:pPr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fr-FR" altLang="fr-FR" sz="1800"/>
              <a:t>VPP	= VP / VP + FP (les vrais positifs parmi les tests positifs)</a:t>
            </a:r>
          </a:p>
          <a:p>
            <a:pPr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fr-FR" altLang="fr-FR" sz="1800"/>
              <a:t>VPN	= VN / FN + VN (les vrais négatifs parmi les tests négatifs)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4242DF-97EC-A444-842A-EBDECB8D7DC9}"/>
              </a:ext>
            </a:extLst>
          </p:cNvPr>
          <p:cNvSpPr/>
          <p:nvPr/>
        </p:nvSpPr>
        <p:spPr>
          <a:xfrm>
            <a:off x="795338" y="2984500"/>
            <a:ext cx="7566025" cy="53181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861A0F-5FDE-CF46-9C1C-0065A8A586C9}"/>
              </a:ext>
            </a:extLst>
          </p:cNvPr>
          <p:cNvSpPr/>
          <p:nvPr/>
        </p:nvSpPr>
        <p:spPr>
          <a:xfrm>
            <a:off x="817563" y="3797300"/>
            <a:ext cx="7566025" cy="53181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36870" name="Image 4">
            <a:extLst>
              <a:ext uri="{FF2B5EF4-FFF2-40B4-BE49-F238E27FC236}">
                <a16:creationId xmlns:a16="http://schemas.microsoft.com/office/drawing/2014/main" id="{C3CB263C-2D2F-F54D-8305-6D897BD88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187450"/>
            <a:ext cx="5654675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re 1">
            <a:extLst>
              <a:ext uri="{FF2B5EF4-FFF2-40B4-BE49-F238E27FC236}">
                <a16:creationId xmlns:a16="http://schemas.microsoft.com/office/drawing/2014/main" id="{ACBFA687-325C-CA41-80D0-1438D318D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>
                <a:ea typeface="ＭＳ Ｐゴシック" panose="020B0600070205080204" pitchFamily="34" charset="-128"/>
              </a:rPr>
              <a:t>Discussion</a:t>
            </a:r>
            <a:endParaRPr lang="fr-FR" altLang="fr-FR">
              <a:ea typeface="ＭＳ Ｐゴシック" panose="020B0600070205080204" pitchFamily="34" charset="-128"/>
            </a:endParaRPr>
          </a:p>
        </p:txBody>
      </p:sp>
      <p:sp>
        <p:nvSpPr>
          <p:cNvPr id="78850" name="Rectangle 3">
            <a:extLst>
              <a:ext uri="{FF2B5EF4-FFF2-40B4-BE49-F238E27FC236}">
                <a16:creationId xmlns:a16="http://schemas.microsoft.com/office/drawing/2014/main" id="{FB585C20-ACFF-9F46-A6BC-207FEA0A4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962025"/>
            <a:ext cx="832485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1875"/>
              </a:spcBef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fr-FR" altLang="fr-FR" sz="2800"/>
              <a:t>rEHR: </a:t>
            </a:r>
          </a:p>
          <a:p>
            <a:pPr lvl="1">
              <a:spcBef>
                <a:spcPts val="675"/>
              </a:spcBef>
              <a:buClr>
                <a:srgbClr val="800000"/>
              </a:buClr>
              <a:buFont typeface="Arial" panose="020B0604020202020204" pitchFamily="34" charset="0"/>
              <a:buChar char="–"/>
            </a:pPr>
            <a:r>
              <a:rPr lang="fr-FR" altLang="fr-FR"/>
              <a:t>Haut niveau de détails, chronologie très fiable</a:t>
            </a:r>
          </a:p>
          <a:p>
            <a:pPr lvl="1">
              <a:spcBef>
                <a:spcPts val="675"/>
              </a:spcBef>
              <a:buClr>
                <a:srgbClr val="800000"/>
              </a:buClr>
              <a:buFont typeface="Arial" panose="020B0604020202020204" pitchFamily="34" charset="0"/>
              <a:buChar char="–"/>
            </a:pPr>
            <a:r>
              <a:rPr lang="fr-FR" altLang="fr-FR"/>
              <a:t>Absence de donnée clinique mais quantité de données habituellement absentes dans les dossiers médicaux</a:t>
            </a:r>
          </a:p>
          <a:p>
            <a:pPr>
              <a:spcBef>
                <a:spcPts val="1875"/>
              </a:spcBef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fr-FR" altLang="fr-FR" sz="2800"/>
              <a:t>Mais non applicable à toutes les situations</a:t>
            </a:r>
          </a:p>
          <a:p>
            <a:pPr lvl="1">
              <a:spcBef>
                <a:spcPts val="675"/>
              </a:spcBef>
              <a:buClr>
                <a:srgbClr val="800000"/>
              </a:buClr>
              <a:buFont typeface="Arial" panose="020B0604020202020204" pitchFamily="34" charset="0"/>
              <a:buChar char="–"/>
            </a:pPr>
            <a:r>
              <a:rPr lang="fr-FR" altLang="fr-FR"/>
              <a:t>Nécessité d’une prise en charge spécifique et identifiable dans le SNDS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re 1">
            <a:extLst>
              <a:ext uri="{FF2B5EF4-FFF2-40B4-BE49-F238E27FC236}">
                <a16:creationId xmlns:a16="http://schemas.microsoft.com/office/drawing/2014/main" id="{9D1E77DB-74DA-6A4B-9BE7-CCB7BA0A9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>
                <a:ea typeface="ＭＳ Ｐゴシック" panose="020B0600070205080204" pitchFamily="34" charset="-128"/>
              </a:rPr>
              <a:t>Conclusion</a:t>
            </a:r>
          </a:p>
        </p:txBody>
      </p:sp>
      <p:sp>
        <p:nvSpPr>
          <p:cNvPr id="79874" name="Espace réservé du contenu 2">
            <a:extLst>
              <a:ext uri="{FF2B5EF4-FFF2-40B4-BE49-F238E27FC236}">
                <a16:creationId xmlns:a16="http://schemas.microsoft.com/office/drawing/2014/main" id="{2C5F0CB8-BDEF-2D42-8449-2B8452FA7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38" y="1206500"/>
            <a:ext cx="8229600" cy="3074988"/>
          </a:xfrm>
        </p:spPr>
        <p:txBody>
          <a:bodyPr/>
          <a:lstStyle/>
          <a:p>
            <a:pPr>
              <a:spcBef>
                <a:spcPts val="1875"/>
              </a:spcBef>
            </a:pPr>
            <a:r>
              <a:rPr lang="fr-FR" altLang="fr-FR">
                <a:ea typeface="ＭＳ Ｐゴシック" panose="020B0600070205080204" pitchFamily="34" charset="-128"/>
              </a:rPr>
              <a:t>Validation d’algorithme via la revue de rEHR : </a:t>
            </a:r>
          </a:p>
          <a:p>
            <a:pPr lvl="1">
              <a:spcBef>
                <a:spcPts val="675"/>
              </a:spcBef>
            </a:pPr>
            <a:r>
              <a:rPr lang="fr-FR" altLang="fr-FR">
                <a:ea typeface="ＭＳ Ｐゴシック" panose="020B0600070205080204" pitchFamily="34" charset="-128"/>
              </a:rPr>
              <a:t>Utile en l’absence d’alternative</a:t>
            </a:r>
          </a:p>
          <a:p>
            <a:pPr lvl="1">
              <a:spcBef>
                <a:spcPts val="675"/>
              </a:spcBef>
            </a:pPr>
            <a:r>
              <a:rPr lang="fr-FR" altLang="fr-FR">
                <a:ea typeface="ＭＳ Ｐゴシック" panose="020B0600070205080204" pitchFamily="34" charset="-128"/>
              </a:rPr>
              <a:t>Mise en œuvre rapide avec un coût relativement faible </a:t>
            </a:r>
          </a:p>
          <a:p>
            <a:pPr>
              <a:spcBef>
                <a:spcPts val="1875"/>
              </a:spcBef>
            </a:pPr>
            <a:r>
              <a:rPr lang="fr-FR" altLang="fr-FR">
                <a:ea typeface="ＭＳ Ｐゴシック" panose="020B0600070205080204" pitchFamily="34" charset="-128"/>
              </a:rPr>
              <a:t>Frontière entre EHR et rEHR de plus en plus ténue au fur et à mesure du développement du chainage des données terrain avec le SNDS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re 1">
            <a:extLst>
              <a:ext uri="{FF2B5EF4-FFF2-40B4-BE49-F238E27FC236}">
                <a16:creationId xmlns:a16="http://schemas.microsoft.com/office/drawing/2014/main" id="{7673F937-A27F-414B-A92B-C70AB26EEB89}"/>
              </a:ext>
            </a:extLst>
          </p:cNvPr>
          <p:cNvSpPr txBox="1">
            <a:spLocks/>
          </p:cNvSpPr>
          <p:nvPr/>
        </p:nvSpPr>
        <p:spPr bwMode="auto">
          <a:xfrm>
            <a:off x="457200" y="2805113"/>
            <a:ext cx="82296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CA" altLang="fr-FR" sz="2800" b="1"/>
              <a:t>Merci pour votre attention</a:t>
            </a:r>
          </a:p>
        </p:txBody>
      </p:sp>
      <p:sp>
        <p:nvSpPr>
          <p:cNvPr id="6" name="Espace réservé du texte 1">
            <a:extLst>
              <a:ext uri="{FF2B5EF4-FFF2-40B4-BE49-F238E27FC236}">
                <a16:creationId xmlns:a16="http://schemas.microsoft.com/office/drawing/2014/main" id="{C4A82DAC-BDF7-B748-857A-AA4BB52488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44700" y="3527425"/>
            <a:ext cx="5688013" cy="314325"/>
          </a:xfrm>
        </p:spPr>
        <p:txBody>
          <a:bodyPr/>
          <a:lstStyle/>
          <a:p>
            <a:pPr eaLnBrk="1" hangingPunct="1">
              <a:defRPr/>
            </a:pPr>
            <a:r>
              <a:rPr lang="en-US" sz="1200" err="1"/>
              <a:t>nicolas.thurin@u-bordeaux.fr</a:t>
            </a:r>
            <a:endParaRPr lang="en-US" sz="1200"/>
          </a:p>
          <a:p>
            <a:pPr eaLnBrk="1" hangingPunct="1">
              <a:defRPr/>
            </a:pPr>
            <a:endParaRPr lang="en-US"/>
          </a:p>
          <a:p>
            <a:pPr eaLnBrk="1" hangingPunct="1">
              <a:defRPr/>
            </a:pPr>
            <a:endParaRPr lang="en-US"/>
          </a:p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re 1">
            <a:extLst>
              <a:ext uri="{FF2B5EF4-FFF2-40B4-BE49-F238E27FC236}">
                <a16:creationId xmlns:a16="http://schemas.microsoft.com/office/drawing/2014/main" id="{F1ADA7FD-1189-C74E-BE3D-40B94A203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 sz="3200">
                <a:ea typeface="ＭＳ Ｐゴシック" panose="020B0600070205080204" pitchFamily="34" charset="-128"/>
              </a:rPr>
              <a:t>Validation classique</a:t>
            </a:r>
            <a:br>
              <a:rPr lang="fr-CA" altLang="fr-FR" sz="3600">
                <a:ea typeface="ＭＳ Ｐゴシック" panose="020B0600070205080204" pitchFamily="34" charset="-128"/>
              </a:rPr>
            </a:br>
            <a:r>
              <a:rPr lang="fr-CA" altLang="fr-FR" sz="2400">
                <a:ea typeface="ＭＳ Ｐゴシック" panose="020B0600070205080204" pitchFamily="34" charset="-128"/>
              </a:rPr>
              <a:t>- Méthode -</a:t>
            </a:r>
            <a:endParaRPr lang="fr-FR" altLang="fr-FR" sz="3600">
              <a:ea typeface="ＭＳ Ｐゴシック" panose="020B0600070205080204" pitchFamily="34" charset="-128"/>
            </a:endParaRPr>
          </a:p>
        </p:txBody>
      </p:sp>
      <p:pic>
        <p:nvPicPr>
          <p:cNvPr id="38914" name="Image 6">
            <a:extLst>
              <a:ext uri="{FF2B5EF4-FFF2-40B4-BE49-F238E27FC236}">
                <a16:creationId xmlns:a16="http://schemas.microsoft.com/office/drawing/2014/main" id="{DDF3244C-67D6-1F4E-A626-026D7F588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958975"/>
            <a:ext cx="2351087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roix 7">
            <a:extLst>
              <a:ext uri="{FF2B5EF4-FFF2-40B4-BE49-F238E27FC236}">
                <a16:creationId xmlns:a16="http://schemas.microsoft.com/office/drawing/2014/main" id="{BB51A261-C9CA-8F41-ABEB-CDF6D765C27E}"/>
              </a:ext>
            </a:extLst>
          </p:cNvPr>
          <p:cNvSpPr/>
          <p:nvPr/>
        </p:nvSpPr>
        <p:spPr>
          <a:xfrm>
            <a:off x="2032000" y="1998663"/>
            <a:ext cx="207963" cy="209550"/>
          </a:xfrm>
          <a:prstGeom prst="plus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8916" name="ZoneTexte 11">
            <a:extLst>
              <a:ext uri="{FF2B5EF4-FFF2-40B4-BE49-F238E27FC236}">
                <a16:creationId xmlns:a16="http://schemas.microsoft.com/office/drawing/2014/main" id="{A00A13E7-35B4-2B48-8BFB-62633397D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167188"/>
            <a:ext cx="2674938" cy="6461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1800"/>
              <a:t>Code diagnostic</a:t>
            </a:r>
          </a:p>
          <a:p>
            <a:pPr algn="ctr"/>
            <a:r>
              <a:rPr lang="fr-FR" altLang="fr-FR" sz="1800"/>
              <a:t>Algorithme</a:t>
            </a:r>
          </a:p>
        </p:txBody>
      </p:sp>
      <p:sp>
        <p:nvSpPr>
          <p:cNvPr id="13" name="Double flèche horizontale 12">
            <a:extLst>
              <a:ext uri="{FF2B5EF4-FFF2-40B4-BE49-F238E27FC236}">
                <a16:creationId xmlns:a16="http://schemas.microsoft.com/office/drawing/2014/main" id="{0A7B369D-4DD3-F840-95A2-705DCFD1A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6338" y="2490788"/>
            <a:ext cx="1744662" cy="234950"/>
          </a:xfrm>
          <a:prstGeom prst="leftRightArrow">
            <a:avLst>
              <a:gd name="adj1" fmla="val 50000"/>
              <a:gd name="adj2" fmla="val 49986"/>
            </a:avLst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A0D11C5-89FD-CA43-8256-CC853BBB3F2A}"/>
              </a:ext>
            </a:extLst>
          </p:cNvPr>
          <p:cNvSpPr txBox="1"/>
          <p:nvPr/>
        </p:nvSpPr>
        <p:spPr>
          <a:xfrm>
            <a:off x="3562350" y="2057400"/>
            <a:ext cx="210343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dirty="0">
                <a:solidFill>
                  <a:schemeClr val="accent2">
                    <a:lumMod val="75000"/>
                  </a:schemeClr>
                </a:solidFill>
              </a:rPr>
              <a:t>Validation </a:t>
            </a:r>
          </a:p>
        </p:txBody>
      </p:sp>
      <p:sp>
        <p:nvSpPr>
          <p:cNvPr id="38919" name="ZoneTexte 14">
            <a:extLst>
              <a:ext uri="{FF2B5EF4-FFF2-40B4-BE49-F238E27FC236}">
                <a16:creationId xmlns:a16="http://schemas.microsoft.com/office/drawing/2014/main" id="{599C472C-0E60-8547-8081-411928FBD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6300" y="1017588"/>
            <a:ext cx="2554288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fr-FR" altLang="fr-FR" sz="2000" b="1"/>
              <a:t>« Gold standard »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Police système Normal" charset="0"/>
              <a:buChar char="-"/>
            </a:pPr>
            <a:r>
              <a:rPr lang="fr-FR" altLang="fr-FR" sz="1800"/>
              <a:t>Dossiers médicaux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Police système Normal" charset="0"/>
              <a:buChar char="-"/>
            </a:pPr>
            <a:r>
              <a:rPr lang="fr-FR" altLang="fr-FR" sz="1800"/>
              <a:t>Registre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Police système Normal" charset="0"/>
              <a:buChar char="-"/>
            </a:pPr>
            <a:r>
              <a:rPr lang="fr-FR" altLang="fr-FR" sz="1800"/>
              <a:t>Cohorte existante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Police système Normal" charset="0"/>
              <a:buChar char="-"/>
            </a:pPr>
            <a:r>
              <a:rPr lang="fr-FR" altLang="fr-FR" sz="1800"/>
              <a:t>Entrepôt de données</a:t>
            </a:r>
          </a:p>
          <a:p>
            <a:pPr>
              <a:spcBef>
                <a:spcPts val="600"/>
              </a:spcBef>
              <a:buClr>
                <a:srgbClr val="C00000"/>
              </a:buClr>
              <a:buFont typeface="Police système Normal" charset="0"/>
              <a:buChar char="-"/>
            </a:pPr>
            <a:r>
              <a:rPr lang="fr-FR" altLang="fr-FR" sz="1800"/>
              <a:t>….</a:t>
            </a:r>
          </a:p>
          <a:p>
            <a:pPr>
              <a:buClr>
                <a:srgbClr val="C00000"/>
              </a:buClr>
              <a:buFont typeface="Police système Normal" charset="0"/>
              <a:buChar char="-"/>
            </a:pPr>
            <a:endParaRPr lang="fr-FR" altLang="fr-FR" sz="1800"/>
          </a:p>
        </p:txBody>
      </p:sp>
      <p:sp>
        <p:nvSpPr>
          <p:cNvPr id="38920" name="ZoneTexte 8">
            <a:extLst>
              <a:ext uri="{FF2B5EF4-FFF2-40B4-BE49-F238E27FC236}">
                <a16:creationId xmlns:a16="http://schemas.microsoft.com/office/drawing/2014/main" id="{4C5E0D66-C432-B14E-9921-43052519F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958850"/>
            <a:ext cx="2554288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fr-FR" altLang="fr-FR" sz="2000" b="1"/>
              <a:t>Base de données médico-administrative</a:t>
            </a:r>
          </a:p>
          <a:p>
            <a:pPr algn="ctr">
              <a:spcBef>
                <a:spcPts val="600"/>
              </a:spcBef>
              <a:spcAft>
                <a:spcPts val="1200"/>
              </a:spcAft>
            </a:pPr>
            <a:endParaRPr lang="fr-FR" altLang="fr-FR" sz="2000" b="1"/>
          </a:p>
        </p:txBody>
      </p:sp>
      <p:sp>
        <p:nvSpPr>
          <p:cNvPr id="38921" name="ZoneTexte 9">
            <a:extLst>
              <a:ext uri="{FF2B5EF4-FFF2-40B4-BE49-F238E27FC236}">
                <a16:creationId xmlns:a16="http://schemas.microsoft.com/office/drawing/2014/main" id="{258B15D4-F02F-D447-9348-9E668EFD1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5650" y="4127500"/>
            <a:ext cx="2674938" cy="6461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1800"/>
              <a:t>Données cliniques, biologie, imagerie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re 1">
            <a:extLst>
              <a:ext uri="{FF2B5EF4-FFF2-40B4-BE49-F238E27FC236}">
                <a16:creationId xmlns:a16="http://schemas.microsoft.com/office/drawing/2014/main" id="{B2773813-BEEF-864A-A402-348B6254C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>
                <a:ea typeface="ＭＳ Ｐゴシック" panose="020B0600070205080204" pitchFamily="34" charset="-128"/>
              </a:rPr>
              <a:t>Exemples SNDS</a:t>
            </a:r>
            <a:endParaRPr lang="fr-FR" altLang="fr-FR">
              <a:ea typeface="ＭＳ Ｐゴシック" panose="020B0600070205080204" pitchFamily="34" charset="-128"/>
            </a:endParaRPr>
          </a:p>
        </p:txBody>
      </p:sp>
      <p:sp>
        <p:nvSpPr>
          <p:cNvPr id="40962" name="Espace réservé du contenu 2">
            <a:extLst>
              <a:ext uri="{FF2B5EF4-FFF2-40B4-BE49-F238E27FC236}">
                <a16:creationId xmlns:a16="http://schemas.microsoft.com/office/drawing/2014/main" id="{9420D7D2-E11B-7848-813A-991857AE0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027113"/>
            <a:ext cx="8458200" cy="4060825"/>
          </a:xfrm>
        </p:spPr>
        <p:txBody>
          <a:bodyPr/>
          <a:lstStyle/>
          <a:p>
            <a:pPr eaLnBrk="1" hangingPunct="1">
              <a:spcBef>
                <a:spcPts val="1675"/>
              </a:spcBef>
            </a:pPr>
            <a:r>
              <a:rPr lang="fr-FR" altLang="fr-FR" sz="1700" noProof="1">
                <a:ea typeface="ＭＳ Ｐゴシック" panose="020B0600070205080204" pitchFamily="34" charset="-128"/>
              </a:rPr>
              <a:t>Bezin J et al. Choice of ICD-10 codes for the identification of </a:t>
            </a:r>
            <a:r>
              <a:rPr lang="fr-FR" altLang="fr-FR" sz="1700" b="1" noProof="1">
                <a:solidFill>
                  <a:srgbClr val="800000"/>
                </a:solidFill>
                <a:ea typeface="ＭＳ Ｐゴシック" panose="020B0600070205080204" pitchFamily="34" charset="-128"/>
              </a:rPr>
              <a:t>acute coronary syndrome</a:t>
            </a:r>
            <a:r>
              <a:rPr lang="fr-FR" altLang="fr-FR" sz="1700" noProof="1">
                <a:ea typeface="ＭＳ Ｐゴシック" panose="020B0600070205080204" pitchFamily="34" charset="-128"/>
              </a:rPr>
              <a:t> in the French hospitalization database. Fundam Clin Pharmacol 2015.</a:t>
            </a:r>
          </a:p>
          <a:p>
            <a:pPr eaLnBrk="1" hangingPunct="1">
              <a:spcBef>
                <a:spcPts val="1675"/>
              </a:spcBef>
            </a:pPr>
            <a:r>
              <a:rPr lang="fr-FR" altLang="fr-FR" sz="1700" noProof="1">
                <a:ea typeface="ＭＳ Ｐゴシック" panose="020B0600070205080204" pitchFamily="34" charset="-128"/>
              </a:rPr>
              <a:t>Giroud M et al. Positive Predictive Value of French Hospitalization Discharge Codes for </a:t>
            </a:r>
            <a:r>
              <a:rPr lang="fr-FR" altLang="fr-FR" sz="1700" b="1" noProof="1">
                <a:solidFill>
                  <a:srgbClr val="800000"/>
                </a:solidFill>
                <a:ea typeface="ＭＳ Ｐゴシック" panose="020B0600070205080204" pitchFamily="34" charset="-128"/>
              </a:rPr>
              <a:t>Stroke and Transient Ischemic Attack</a:t>
            </a:r>
            <a:r>
              <a:rPr lang="fr-FR" altLang="fr-FR" sz="1700" noProof="1">
                <a:ea typeface="ＭＳ Ｐゴシック" panose="020B0600070205080204" pitchFamily="34" charset="-128"/>
              </a:rPr>
              <a:t>. Eur Neurol. 2015</a:t>
            </a:r>
          </a:p>
          <a:p>
            <a:pPr eaLnBrk="1" hangingPunct="1">
              <a:spcBef>
                <a:spcPts val="1675"/>
              </a:spcBef>
            </a:pPr>
            <a:r>
              <a:rPr lang="fr-FR" altLang="fr-FR" sz="1700" noProof="1">
                <a:ea typeface="ＭＳ Ｐゴシック" panose="020B0600070205080204" pitchFamily="34" charset="-128"/>
              </a:rPr>
              <a:t>Bosco-Lévy P et al. Diagnostic accuracy of the International Classification of Diseases, Tenth Revision, codes of </a:t>
            </a:r>
            <a:r>
              <a:rPr lang="fr-FR" altLang="fr-FR" sz="1700" b="1" noProof="1">
                <a:solidFill>
                  <a:srgbClr val="800000"/>
                </a:solidFill>
                <a:ea typeface="ＭＳ Ｐゴシック" panose="020B0600070205080204" pitchFamily="34" charset="-128"/>
              </a:rPr>
              <a:t>heart failure </a:t>
            </a:r>
            <a:r>
              <a:rPr lang="fr-FR" altLang="fr-FR" sz="1700" noProof="1">
                <a:ea typeface="ＭＳ Ｐゴシック" panose="020B0600070205080204" pitchFamily="34" charset="-128"/>
              </a:rPr>
              <a:t>in an administrative database. Pharmacoepidemiol Drug Saf. 2019</a:t>
            </a:r>
          </a:p>
          <a:p>
            <a:pPr eaLnBrk="1" hangingPunct="1">
              <a:spcBef>
                <a:spcPts val="1675"/>
              </a:spcBef>
            </a:pPr>
            <a:r>
              <a:rPr lang="fr-FR" altLang="fr-FR" sz="1700" noProof="1">
                <a:ea typeface="ＭＳ Ｐゴシック" panose="020B0600070205080204" pitchFamily="34" charset="-128"/>
              </a:rPr>
              <a:t>Haviari S, et al. Effect of data validation audit on hospital mortality ranking and pay for performance BMJ Qual Saf 2018. </a:t>
            </a:r>
          </a:p>
          <a:p>
            <a:pPr eaLnBrk="1" hangingPunct="1">
              <a:spcBef>
                <a:spcPts val="1675"/>
              </a:spcBef>
            </a:pPr>
            <a:r>
              <a:rPr lang="fr-FR" altLang="fr-FR" sz="1700" noProof="1">
                <a:ea typeface="ＭＳ Ｐゴシック" panose="020B0600070205080204" pitchFamily="34" charset="-128"/>
              </a:rPr>
              <a:t>Fuentes S et al. Identifying </a:t>
            </a:r>
            <a:r>
              <a:rPr lang="fr-FR" altLang="fr-FR" sz="1700" b="1" noProof="1">
                <a:solidFill>
                  <a:srgbClr val="800000"/>
                </a:solidFill>
                <a:ea typeface="ＭＳ Ｐゴシック" panose="020B0600070205080204" pitchFamily="34" charset="-128"/>
              </a:rPr>
              <a:t>diabetes</a:t>
            </a:r>
            <a:r>
              <a:rPr lang="fr-FR" altLang="fr-FR" sz="1700" noProof="1">
                <a:ea typeface="ＭＳ Ｐゴシック" panose="020B0600070205080204" pitchFamily="34" charset="-128"/>
              </a:rPr>
              <a:t> cases in health administrative databases: a validation study based on a large French cohort. Int J Public Health 2019.</a:t>
            </a:r>
          </a:p>
          <a:p>
            <a:pPr eaLnBrk="1" hangingPunct="1">
              <a:spcBef>
                <a:spcPts val="475"/>
              </a:spcBef>
            </a:pPr>
            <a:endParaRPr lang="fr-FR" altLang="fr-FR" sz="2000" noProof="1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re 1">
            <a:extLst>
              <a:ext uri="{FF2B5EF4-FFF2-40B4-BE49-F238E27FC236}">
                <a16:creationId xmlns:a16="http://schemas.microsoft.com/office/drawing/2014/main" id="{ED0C8EC0-E70A-0E47-B8B7-9A97839A7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 sz="3200">
                <a:ea typeface="ＭＳ Ｐゴシック" panose="020B0600070205080204" pitchFamily="34" charset="-128"/>
              </a:rPr>
              <a:t>Validation classique</a:t>
            </a:r>
            <a:br>
              <a:rPr lang="fr-CA" altLang="fr-FR" sz="3600">
                <a:ea typeface="ＭＳ Ｐゴシック" panose="020B0600070205080204" pitchFamily="34" charset="-128"/>
              </a:rPr>
            </a:br>
            <a:r>
              <a:rPr lang="fr-CA" altLang="fr-FR" sz="2400">
                <a:ea typeface="ＭＳ Ｐゴシック" panose="020B0600070205080204" pitchFamily="34" charset="-128"/>
              </a:rPr>
              <a:t>- Limites -</a:t>
            </a:r>
            <a:endParaRPr lang="fr-FR" altLang="fr-FR" sz="3600">
              <a:ea typeface="ＭＳ Ｐゴシック" panose="020B0600070205080204" pitchFamily="34" charset="-128"/>
            </a:endParaRPr>
          </a:p>
        </p:txBody>
      </p:sp>
      <p:sp>
        <p:nvSpPr>
          <p:cNvPr id="41986" name="Espace réservé du contenu 2">
            <a:extLst>
              <a:ext uri="{FF2B5EF4-FFF2-40B4-BE49-F238E27FC236}">
                <a16:creationId xmlns:a16="http://schemas.microsoft.com/office/drawing/2014/main" id="{B6940A44-7DE4-9040-9D92-D6C0C1321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027113"/>
            <a:ext cx="8558213" cy="4060825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fr-FR" altLang="fr-FR" sz="2400" noProof="1">
                <a:ea typeface="ＭＳ Ｐゴシック" panose="020B0600070205080204" pitchFamily="34" charset="-128"/>
              </a:rPr>
              <a:t>Methode </a:t>
            </a:r>
          </a:p>
          <a:p>
            <a:pPr lvl="1" eaLnBrk="1" hangingPunct="1">
              <a:spcBef>
                <a:spcPts val="600"/>
              </a:spcBef>
            </a:pPr>
            <a:r>
              <a:rPr lang="fr-FR" altLang="fr-FR" sz="2000" noProof="1">
                <a:ea typeface="ＭＳ Ｐゴシック" panose="020B0600070205080204" pitchFamily="34" charset="-128"/>
              </a:rPr>
              <a:t>Longue</a:t>
            </a:r>
          </a:p>
          <a:p>
            <a:pPr lvl="1" eaLnBrk="1" hangingPunct="1">
              <a:spcBef>
                <a:spcPts val="600"/>
              </a:spcBef>
            </a:pPr>
            <a:r>
              <a:rPr lang="fr-FR" altLang="fr-FR" sz="2000" noProof="1">
                <a:ea typeface="ＭＳ Ｐゴシック" panose="020B0600070205080204" pitchFamily="34" charset="-128"/>
              </a:rPr>
              <a:t>Coûteuse</a:t>
            </a:r>
          </a:p>
          <a:p>
            <a:pPr lvl="1" eaLnBrk="1" hangingPunct="1">
              <a:spcBef>
                <a:spcPts val="600"/>
              </a:spcBef>
            </a:pPr>
            <a:r>
              <a:rPr lang="fr-FR" altLang="fr-FR" sz="2000" noProof="1">
                <a:ea typeface="ＭＳ Ｐゴシック" panose="020B0600070205080204" pitchFamily="34" charset="-128"/>
              </a:rPr>
              <a:t>Requiert des ressources humaines ++</a:t>
            </a:r>
          </a:p>
          <a:p>
            <a:pPr eaLnBrk="1" hangingPunct="1">
              <a:spcBef>
                <a:spcPts val="1600"/>
              </a:spcBef>
            </a:pPr>
            <a:r>
              <a:rPr lang="fr-FR" altLang="fr-FR" sz="2400" noProof="1">
                <a:ea typeface="ＭＳ Ｐゴシック" panose="020B0600070205080204" pitchFamily="34" charset="-128"/>
              </a:rPr>
              <a:t>Requiert la possibilité d’un chainage  </a:t>
            </a:r>
          </a:p>
          <a:p>
            <a:pPr lvl="1" eaLnBrk="1" hangingPunct="1">
              <a:spcBef>
                <a:spcPts val="600"/>
              </a:spcBef>
            </a:pPr>
            <a:r>
              <a:rPr lang="fr-FR" altLang="fr-FR" sz="2000" noProof="1">
                <a:ea typeface="ＭＳ Ｐゴシック" panose="020B0600070205080204" pitchFamily="34" charset="-128"/>
              </a:rPr>
              <a:t>PMSI-dossier médicaux localement, SNDS-cohorte, SNDS-registre</a:t>
            </a:r>
          </a:p>
          <a:p>
            <a:pPr eaLnBrk="1" hangingPunct="1">
              <a:spcBef>
                <a:spcPts val="1600"/>
              </a:spcBef>
            </a:pPr>
            <a:r>
              <a:rPr lang="fr-FR" altLang="fr-FR" sz="2400" noProof="1">
                <a:ea typeface="ＭＳ Ｐゴシック" panose="020B0600070205080204" pitchFamily="34" charset="-128"/>
              </a:rPr>
              <a:t>Données sources parfois difficilement accessibles</a:t>
            </a:r>
          </a:p>
          <a:p>
            <a:pPr lvl="1" eaLnBrk="1" hangingPunct="1">
              <a:spcBef>
                <a:spcPts val="600"/>
              </a:spcBef>
            </a:pPr>
            <a:r>
              <a:rPr lang="fr-FR" altLang="fr-FR" sz="2000" noProof="1">
                <a:ea typeface="ＭＳ Ｐゴシック" panose="020B0600070205080204" pitchFamily="34" charset="-128"/>
              </a:rPr>
              <a:t>Obstacle technique ou juridique</a:t>
            </a:r>
            <a:endParaRPr lang="fr-FR" altLang="fr-FR" noProof="1">
              <a:ea typeface="ＭＳ Ｐゴシック" panose="020B0600070205080204" pitchFamily="34" charset="-128"/>
            </a:endParaRPr>
          </a:p>
          <a:p>
            <a:pPr eaLnBrk="1" hangingPunct="1">
              <a:spcBef>
                <a:spcPts val="1800"/>
              </a:spcBef>
            </a:pPr>
            <a:endParaRPr lang="fr-FR" altLang="fr-FR" sz="2400" noProof="1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re 1">
            <a:extLst>
              <a:ext uri="{FF2B5EF4-FFF2-40B4-BE49-F238E27FC236}">
                <a16:creationId xmlns:a16="http://schemas.microsoft.com/office/drawing/2014/main" id="{D9A45E48-5782-3E49-BDA2-42D5BED1E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2800" i="1">
                <a:ea typeface="ＭＳ Ｐゴシック" panose="020B0600070205080204" pitchFamily="34" charset="-128"/>
                <a:cs typeface="Arial" panose="020B0604020202020204" pitchFamily="34" charset="0"/>
              </a:rPr>
              <a:t>Reconstituted Electronics Health Records</a:t>
            </a:r>
            <a:r>
              <a:rPr lang="fr-FR" altLang="fr-FR" sz="2800">
                <a:ea typeface="ＭＳ Ｐゴシック" panose="020B0600070205080204" pitchFamily="34" charset="-128"/>
                <a:cs typeface="Arial" panose="020B0604020202020204" pitchFamily="34" charset="0"/>
              </a:rPr>
              <a:t> (rEHR)</a:t>
            </a:r>
            <a:endParaRPr lang="fr-FR" altLang="fr-FR" sz="2800">
              <a:ea typeface="ＭＳ Ｐゴシック" panose="020B0600070205080204" pitchFamily="34" charset="-128"/>
            </a:endParaRPr>
          </a:p>
        </p:txBody>
      </p:sp>
      <p:sp>
        <p:nvSpPr>
          <p:cNvPr id="44034" name="Espace réservé du contenu 2">
            <a:extLst>
              <a:ext uri="{FF2B5EF4-FFF2-40B4-BE49-F238E27FC236}">
                <a16:creationId xmlns:a16="http://schemas.microsoft.com/office/drawing/2014/main" id="{58FB185B-46B2-F941-8568-ECA8D3E47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027113"/>
            <a:ext cx="8558213" cy="4060825"/>
          </a:xfrm>
        </p:spPr>
        <p:txBody>
          <a:bodyPr/>
          <a:lstStyle/>
          <a:p>
            <a:pPr eaLnBrk="1" hangingPunct="1">
              <a:spcBef>
                <a:spcPts val="1675"/>
              </a:spcBef>
            </a:pPr>
            <a:r>
              <a:rPr lang="fr-FR" altLang="fr-FR" sz="2400" noProof="1">
                <a:ea typeface="ＭＳ Ｐゴシック" panose="020B0600070205080204" pitchFamily="34" charset="-128"/>
              </a:rPr>
              <a:t>SNDS contient l’exhaustivité des soins de santé remboursés</a:t>
            </a:r>
          </a:p>
          <a:p>
            <a:pPr lvl="1" eaLnBrk="1" hangingPunct="1">
              <a:spcBef>
                <a:spcPts val="475"/>
              </a:spcBef>
            </a:pPr>
            <a:r>
              <a:rPr lang="fr-FR" altLang="fr-FR" sz="2000" noProof="1">
                <a:ea typeface="ＭＳ Ｐゴシック" panose="020B0600070205080204" pitchFamily="34" charset="-128"/>
              </a:rPr>
              <a:t>Diagnostics hospitaliers, délivrance de médicaments, actes médicaux, actes de biologies, imagerie médicale, visites médicales et paramédicales</a:t>
            </a:r>
          </a:p>
          <a:p>
            <a:pPr lvl="1" eaLnBrk="1" hangingPunct="1">
              <a:spcBef>
                <a:spcPts val="475"/>
              </a:spcBef>
            </a:pPr>
            <a:r>
              <a:rPr lang="fr-FR" altLang="fr-FR" sz="2000" noProof="1">
                <a:ea typeface="ＭＳ Ｐゴシック" panose="020B0600070205080204" pitchFamily="34" charset="-128"/>
              </a:rPr>
              <a:t>Données longitudinales permettant de reconstruire le parcours de soins du patient</a:t>
            </a:r>
          </a:p>
          <a:p>
            <a:pPr lvl="1" eaLnBrk="1" hangingPunct="1">
              <a:spcBef>
                <a:spcPts val="1675"/>
              </a:spcBef>
              <a:buFont typeface="Arial" panose="020B0604020202020204" pitchFamily="34" charset="0"/>
              <a:buChar char="•"/>
            </a:pPr>
            <a:r>
              <a:rPr lang="fr-FR" altLang="fr-FR" noProof="1">
                <a:ea typeface="ＭＳ Ｐゴシック" panose="020B0600070205080204" pitchFamily="34" charset="-128"/>
              </a:rPr>
              <a:t>Possibilité de reconstituter un « dossier médical » avec un vue holistique du parcours de soins</a:t>
            </a:r>
          </a:p>
          <a:p>
            <a:pPr lvl="1" eaLnBrk="1" hangingPunct="1">
              <a:spcBef>
                <a:spcPts val="475"/>
              </a:spcBef>
            </a:pPr>
            <a:endParaRPr lang="fr-FR" altLang="fr-FR" sz="2000" noProof="1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Image 1">
            <a:extLst>
              <a:ext uri="{FF2B5EF4-FFF2-40B4-BE49-F238E27FC236}">
                <a16:creationId xmlns:a16="http://schemas.microsoft.com/office/drawing/2014/main" id="{370E6179-FF7E-2B4F-B1F7-BCF0E5009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204" r="2322" b="54805"/>
          <a:stretch>
            <a:fillRect/>
          </a:stretch>
        </p:blipFill>
        <p:spPr bwMode="auto">
          <a:xfrm>
            <a:off x="-50800" y="247650"/>
            <a:ext cx="517207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8" name="Image 2">
            <a:extLst>
              <a:ext uri="{FF2B5EF4-FFF2-40B4-BE49-F238E27FC236}">
                <a16:creationId xmlns:a16="http://schemas.microsoft.com/office/drawing/2014/main" id="{8239A8D4-F6C9-DB4D-8C6C-E283DF1E3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" t="51938" r="2322" b="7178"/>
          <a:stretch>
            <a:fillRect/>
          </a:stretch>
        </p:blipFill>
        <p:spPr bwMode="auto">
          <a:xfrm>
            <a:off x="5064125" y="2249488"/>
            <a:ext cx="3733800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èche à angle droit 3">
            <a:extLst>
              <a:ext uri="{FF2B5EF4-FFF2-40B4-BE49-F238E27FC236}">
                <a16:creationId xmlns:a16="http://schemas.microsoft.com/office/drawing/2014/main" id="{7C306DE8-D653-6647-BDBB-4FED9B26EF51}"/>
              </a:ext>
            </a:extLst>
          </p:cNvPr>
          <p:cNvSpPr/>
          <p:nvPr/>
        </p:nvSpPr>
        <p:spPr>
          <a:xfrm rot="5400000">
            <a:off x="3299619" y="2796382"/>
            <a:ext cx="947737" cy="2355850"/>
          </a:xfrm>
          <a:prstGeom prst="bentUpArrow">
            <a:avLst>
              <a:gd name="adj1" fmla="val 21588"/>
              <a:gd name="adj2" fmla="val 25000"/>
              <a:gd name="adj3" fmla="val 2500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DEB5727-8986-184C-8DA8-01181588B74C}"/>
              </a:ext>
            </a:extLst>
          </p:cNvPr>
          <p:cNvSpPr txBox="1"/>
          <p:nvPr/>
        </p:nvSpPr>
        <p:spPr>
          <a:xfrm>
            <a:off x="2971800" y="3740150"/>
            <a:ext cx="1544638" cy="254000"/>
          </a:xfrm>
          <a:prstGeom prst="rect">
            <a:avLst/>
          </a:prstGeom>
          <a:solidFill>
            <a:srgbClr val="800000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sz="1050" b="1" dirty="0">
                <a:solidFill>
                  <a:schemeClr val="bg1"/>
                </a:solidFill>
              </a:rPr>
              <a:t>Data de-identification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EC6CB50-2354-434F-9695-163D7BAB90A2}"/>
              </a:ext>
            </a:extLst>
          </p:cNvPr>
          <p:cNvSpPr txBox="1"/>
          <p:nvPr/>
        </p:nvSpPr>
        <p:spPr>
          <a:xfrm>
            <a:off x="2971800" y="4087813"/>
            <a:ext cx="1620838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sz="1050" b="1" dirty="0">
                <a:solidFill>
                  <a:srgbClr val="FFFFFF"/>
                </a:solidFill>
              </a:rPr>
              <a:t>rEHRs </a:t>
            </a:r>
            <a:r>
              <a:rPr lang="fr-FR" sz="1050" b="1" dirty="0" err="1">
                <a:solidFill>
                  <a:srgbClr val="FFFFFF"/>
                </a:solidFill>
              </a:rPr>
              <a:t>generation</a:t>
            </a:r>
            <a:endParaRPr lang="fr-FR" sz="1050" b="1" dirty="0">
              <a:solidFill>
                <a:srgbClr val="FFFFFF"/>
              </a:solidFill>
            </a:endParaRPr>
          </a:p>
        </p:txBody>
      </p:sp>
      <p:sp>
        <p:nvSpPr>
          <p:cNvPr id="45062" name="Titre 1">
            <a:extLst>
              <a:ext uri="{FF2B5EF4-FFF2-40B4-BE49-F238E27FC236}">
                <a16:creationId xmlns:a16="http://schemas.microsoft.com/office/drawing/2014/main" id="{47734C84-2FB1-7A4F-8E37-7F9EA7C66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9475" y="0"/>
            <a:ext cx="44831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CA" altLang="fr-FR" sz="3600">
                <a:solidFill>
                  <a:srgbClr val="800000"/>
                </a:solidFill>
                <a:cs typeface="Arial" panose="020B0604020202020204" pitchFamily="34" charset="0"/>
              </a:rPr>
              <a:t>rEHR </a:t>
            </a:r>
          </a:p>
          <a:p>
            <a:pPr algn="ctr" eaLnBrk="1" hangingPunct="1"/>
            <a:r>
              <a:rPr lang="fr-CA" altLang="fr-FR" sz="2800">
                <a:solidFill>
                  <a:srgbClr val="800000"/>
                </a:solidFill>
                <a:cs typeface="Arial" panose="020B0604020202020204" pitchFamily="34" charset="0"/>
              </a:rPr>
              <a:t>- Principe-</a:t>
            </a:r>
            <a:endParaRPr lang="fr-FR" altLang="fr-FR" sz="2800">
              <a:solidFill>
                <a:srgbClr val="800000"/>
              </a:solidFill>
              <a:cs typeface="Arial" panose="020B0604020202020204" pitchFamily="34" charset="0"/>
            </a:endParaRP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E9FCBDBF-758E-FB48-9F0B-52F7B4930183}"/>
              </a:ext>
            </a:extLst>
          </p:cNvPr>
          <p:cNvCxnSpPr>
            <a:cxnSpLocks/>
          </p:cNvCxnSpPr>
          <p:nvPr/>
        </p:nvCxnSpPr>
        <p:spPr bwMode="auto">
          <a:xfrm>
            <a:off x="5199063" y="1050925"/>
            <a:ext cx="3548062" cy="0"/>
          </a:xfrm>
          <a:prstGeom prst="line">
            <a:avLst/>
          </a:prstGeom>
          <a:noFill/>
          <a:ln w="25400">
            <a:solidFill>
              <a:srgbClr val="63252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re 1">
            <a:extLst>
              <a:ext uri="{FF2B5EF4-FFF2-40B4-BE49-F238E27FC236}">
                <a16:creationId xmlns:a16="http://schemas.microsoft.com/office/drawing/2014/main" id="{2F733794-0B84-8C47-A3B2-47DBC98CC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fr-FR">
                <a:ea typeface="ＭＳ Ｐゴシック" panose="020B0600070205080204" pitchFamily="34" charset="-128"/>
              </a:rPr>
              <a:t>Validation diagnostic</a:t>
            </a:r>
            <a:endParaRPr lang="fr-FR" altLang="fr-FR">
              <a:ea typeface="ＭＳ Ｐゴシック" panose="020B0600070205080204" pitchFamily="34" charset="-128"/>
            </a:endParaRPr>
          </a:p>
        </p:txBody>
      </p:sp>
      <p:sp>
        <p:nvSpPr>
          <p:cNvPr id="47106" name="ZoneTexte 6">
            <a:extLst>
              <a:ext uri="{FF2B5EF4-FFF2-40B4-BE49-F238E27FC236}">
                <a16:creationId xmlns:a16="http://schemas.microsoft.com/office/drawing/2014/main" id="{F3F325E0-145D-7A42-936C-20C2A7C53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338" y="2906713"/>
            <a:ext cx="75660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14351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14351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14351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14351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14351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51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51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51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4351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fr-FR" altLang="fr-FR" sz="1800"/>
              <a:t>Sensibilité 	= VP / VP + FN (les vrais positifs parmi les malades)</a:t>
            </a:r>
          </a:p>
          <a:p>
            <a:pPr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fr-FR" altLang="fr-FR" sz="1800"/>
              <a:t>Spécificité 	= VN / FP + VN (les vrais négatifs parmi les non malades)</a:t>
            </a:r>
          </a:p>
          <a:p>
            <a:pPr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fr-FR" altLang="fr-FR" sz="1800"/>
              <a:t>VPP	= VP / VP + FP (les vrais positifs parmi les tests positifs)</a:t>
            </a:r>
          </a:p>
          <a:p>
            <a:pPr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fr-FR" altLang="fr-FR" sz="1800"/>
              <a:t>VPN	= VN / FN + VN (les vrais négatifs parmi les tests négatifs)</a:t>
            </a:r>
          </a:p>
        </p:txBody>
      </p:sp>
      <p:pic>
        <p:nvPicPr>
          <p:cNvPr id="47107" name="Image 2">
            <a:extLst>
              <a:ext uri="{FF2B5EF4-FFF2-40B4-BE49-F238E27FC236}">
                <a16:creationId xmlns:a16="http://schemas.microsoft.com/office/drawing/2014/main" id="{EBBF5F41-5A03-334C-A987-649A02559B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187450"/>
            <a:ext cx="5654675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aporama-test_NT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1603</TotalTime>
  <Words>1390</Words>
  <Application>Microsoft Macintosh PowerPoint</Application>
  <PresentationFormat>Affichage à l'écran (16:9)</PresentationFormat>
  <Paragraphs>269</Paragraphs>
  <Slides>32</Slides>
  <Notes>17</Notes>
  <HiddenSlides>0</HiddenSlides>
  <MMClips>0</MMClips>
  <ScaleCrop>false</ScaleCrop>
  <HeadingPairs>
    <vt:vector size="8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3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45" baseType="lpstr">
      <vt:lpstr>Arial</vt:lpstr>
      <vt:lpstr>ＭＳ Ｐゴシック</vt:lpstr>
      <vt:lpstr>Calibri</vt:lpstr>
      <vt:lpstr>Police système Normal</vt:lpstr>
      <vt:lpstr>Wingdings</vt:lpstr>
      <vt:lpstr>Lucida Grande</vt:lpstr>
      <vt:lpstr>ＭＳ 明朝</vt:lpstr>
      <vt:lpstr>Police système</vt:lpstr>
      <vt:lpstr>Times</vt:lpstr>
      <vt:lpstr>Diaporama-test_NT</vt:lpstr>
      <vt:lpstr>1_Conception personnalisée</vt:lpstr>
      <vt:lpstr>Conception personnalisée</vt:lpstr>
      <vt:lpstr>Feuille de calcul Microsoft Excel</vt:lpstr>
      <vt:lpstr>Reconstituted Electronics Health Records (rEHR): a fact-checking method for algorithm validation in the SNDS.</vt:lpstr>
      <vt:lpstr>Validation diagnostic</vt:lpstr>
      <vt:lpstr>Validation diagnostic</vt:lpstr>
      <vt:lpstr>Validation classique - Méthode -</vt:lpstr>
      <vt:lpstr>Exemples SNDS</vt:lpstr>
      <vt:lpstr>Validation classique - Limites -</vt:lpstr>
      <vt:lpstr>Reconstituted Electronics Health Records (rEHR)</vt:lpstr>
      <vt:lpstr>Présentation PowerPoint</vt:lpstr>
      <vt:lpstr>Validation diagnostic</vt:lpstr>
      <vt:lpstr>Présentation PowerPoint</vt:lpstr>
      <vt:lpstr>Contexte</vt:lpstr>
      <vt:lpstr>Algorithme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Résultats </vt:lpstr>
      <vt:lpstr>Présentation PowerPoint</vt:lpstr>
      <vt:lpstr>Contexte</vt:lpstr>
      <vt:lpstr>Poussées de SEP</vt:lpstr>
      <vt:lpstr>Validation</vt:lpstr>
      <vt:lpstr>Présentation PowerPoint</vt:lpstr>
      <vt:lpstr>Résultats</vt:lpstr>
      <vt:lpstr>Présentation PowerPoint</vt:lpstr>
      <vt:lpstr>Discussion</vt:lpstr>
      <vt:lpstr>Conclusion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Sylvie Lavoye</dc:creator>
  <cp:lastModifiedBy>Olivier de FRESNOYE</cp:lastModifiedBy>
  <cp:revision>203</cp:revision>
  <cp:lastPrinted>2018-03-07T14:01:29Z</cp:lastPrinted>
  <dcterms:created xsi:type="dcterms:W3CDTF">2018-02-22T14:04:57Z</dcterms:created>
  <dcterms:modified xsi:type="dcterms:W3CDTF">2020-12-03T06:55:48Z</dcterms:modified>
</cp:coreProperties>
</file>